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70" r:id="rId6"/>
    <p:sldId id="271" r:id="rId7"/>
    <p:sldId id="259" r:id="rId8"/>
    <p:sldId id="261" r:id="rId9"/>
    <p:sldId id="264" r:id="rId10"/>
    <p:sldId id="262" r:id="rId11"/>
    <p:sldId id="272"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0BE5EE-099F-453E-90BF-1D60558E628C}" type="doc">
      <dgm:prSet loTypeId="urn:microsoft.com/office/officeart/2005/8/layout/radial3" loCatId="cycle" qsTypeId="urn:microsoft.com/office/officeart/2005/8/quickstyle/3d6" qsCatId="3D" csTypeId="urn:microsoft.com/office/officeart/2005/8/colors/colorful1" csCatId="colorful" phldr="1"/>
      <dgm:spPr/>
      <dgm:t>
        <a:bodyPr/>
        <a:lstStyle/>
        <a:p>
          <a:endParaRPr lang="en-IN"/>
        </a:p>
      </dgm:t>
    </dgm:pt>
    <dgm:pt modelId="{60639EDE-E99F-4342-83A5-5A711D29EC4B}">
      <dgm:prSet phldrT="[Text]"/>
      <dgm:spPr/>
      <dgm:t>
        <a:bodyPr/>
        <a:lstStyle/>
        <a:p>
          <a:r>
            <a:rPr lang="en-US" dirty="0" smtClean="0"/>
            <a:t>TOOLS</a:t>
          </a:r>
          <a:endParaRPr lang="en-IN" dirty="0"/>
        </a:p>
      </dgm:t>
    </dgm:pt>
    <dgm:pt modelId="{95C44CCE-EDEC-4135-AE52-2D3577CF87BF}" type="parTrans" cxnId="{0BFFA8E1-DAF2-42CA-AF5D-F6D3D6496B02}">
      <dgm:prSet/>
      <dgm:spPr/>
      <dgm:t>
        <a:bodyPr/>
        <a:lstStyle/>
        <a:p>
          <a:endParaRPr lang="en-IN"/>
        </a:p>
      </dgm:t>
    </dgm:pt>
    <dgm:pt modelId="{67E61CA2-7C95-47E8-A0EB-310724D105C1}" type="sibTrans" cxnId="{0BFFA8E1-DAF2-42CA-AF5D-F6D3D6496B02}">
      <dgm:prSet/>
      <dgm:spPr/>
      <dgm:t>
        <a:bodyPr/>
        <a:lstStyle/>
        <a:p>
          <a:endParaRPr lang="en-IN"/>
        </a:p>
      </dgm:t>
    </dgm:pt>
    <dgm:pt modelId="{05E84536-2AE8-4565-BABB-4E3CE52D8749}">
      <dgm:prSet phldrT="[Text]"/>
      <dgm:spPr/>
      <dgm:t>
        <a:bodyPr/>
        <a:lstStyle/>
        <a:p>
          <a:r>
            <a:rPr lang="en-US" smtClean="0"/>
            <a:t>Python</a:t>
          </a:r>
          <a:endParaRPr lang="en-IN" dirty="0"/>
        </a:p>
      </dgm:t>
    </dgm:pt>
    <dgm:pt modelId="{256793EA-28EA-4592-BB52-35CE2036B7AF}" type="parTrans" cxnId="{90077B67-1144-494D-9F8E-7E8808446678}">
      <dgm:prSet/>
      <dgm:spPr/>
      <dgm:t>
        <a:bodyPr/>
        <a:lstStyle/>
        <a:p>
          <a:endParaRPr lang="en-IN"/>
        </a:p>
      </dgm:t>
    </dgm:pt>
    <dgm:pt modelId="{85A2FC83-9498-490F-9D96-0523F47A712A}" type="sibTrans" cxnId="{90077B67-1144-494D-9F8E-7E8808446678}">
      <dgm:prSet/>
      <dgm:spPr/>
      <dgm:t>
        <a:bodyPr/>
        <a:lstStyle/>
        <a:p>
          <a:endParaRPr lang="en-IN"/>
        </a:p>
      </dgm:t>
    </dgm:pt>
    <dgm:pt modelId="{5D8C835B-09D1-45DE-987D-832A46716F5F}">
      <dgm:prSet phldrT="[Text]"/>
      <dgm:spPr/>
      <dgm:t>
        <a:bodyPr/>
        <a:lstStyle/>
        <a:p>
          <a:r>
            <a:rPr lang="en-US" dirty="0" smtClean="0"/>
            <a:t>Jupyter lab</a:t>
          </a:r>
          <a:endParaRPr lang="en-IN" dirty="0"/>
        </a:p>
      </dgm:t>
    </dgm:pt>
    <dgm:pt modelId="{E0C04E71-DC9E-4261-B8B4-9A717A0752D0}" type="parTrans" cxnId="{31FCD539-3F7F-431B-8139-61B5D0FF7B3D}">
      <dgm:prSet/>
      <dgm:spPr/>
      <dgm:t>
        <a:bodyPr/>
        <a:lstStyle/>
        <a:p>
          <a:endParaRPr lang="en-IN"/>
        </a:p>
      </dgm:t>
    </dgm:pt>
    <dgm:pt modelId="{13DF7E60-B67D-49DC-A99C-7A046BC7F567}" type="sibTrans" cxnId="{31FCD539-3F7F-431B-8139-61B5D0FF7B3D}">
      <dgm:prSet/>
      <dgm:spPr/>
      <dgm:t>
        <a:bodyPr/>
        <a:lstStyle/>
        <a:p>
          <a:endParaRPr lang="en-IN"/>
        </a:p>
      </dgm:t>
    </dgm:pt>
    <dgm:pt modelId="{19E620DB-AFB5-4C43-9587-9DEE45160D5D}">
      <dgm:prSet phldrT="[Text]"/>
      <dgm:spPr/>
      <dgm:t>
        <a:bodyPr/>
        <a:lstStyle/>
        <a:p>
          <a:r>
            <a:rPr lang="en-US" dirty="0" smtClean="0"/>
            <a:t>CNN</a:t>
          </a:r>
          <a:endParaRPr lang="en-IN" dirty="0"/>
        </a:p>
      </dgm:t>
    </dgm:pt>
    <dgm:pt modelId="{F5FBBDD6-3FF7-4ED6-9BA9-6ABAD29EE94F}" type="parTrans" cxnId="{F48785EE-6435-4C04-9D14-F89D96F33EC0}">
      <dgm:prSet/>
      <dgm:spPr/>
      <dgm:t>
        <a:bodyPr/>
        <a:lstStyle/>
        <a:p>
          <a:endParaRPr lang="en-IN"/>
        </a:p>
      </dgm:t>
    </dgm:pt>
    <dgm:pt modelId="{630A4C63-7471-43EE-A7DF-A58E1D853D3A}" type="sibTrans" cxnId="{F48785EE-6435-4C04-9D14-F89D96F33EC0}">
      <dgm:prSet/>
      <dgm:spPr/>
      <dgm:t>
        <a:bodyPr/>
        <a:lstStyle/>
        <a:p>
          <a:endParaRPr lang="en-IN"/>
        </a:p>
      </dgm:t>
    </dgm:pt>
    <dgm:pt modelId="{78C4A89F-CC45-4F66-8128-E9A83F4B042B}">
      <dgm:prSet phldrT="[Text]"/>
      <dgm:spPr/>
      <dgm:t>
        <a:bodyPr/>
        <a:lstStyle/>
        <a:p>
          <a:r>
            <a:rPr lang="en-US" dirty="0" smtClean="0"/>
            <a:t>CPU &amp; GPU</a:t>
          </a:r>
          <a:endParaRPr lang="en-IN" dirty="0"/>
        </a:p>
      </dgm:t>
    </dgm:pt>
    <dgm:pt modelId="{CA3F5B70-F72D-46BE-96B0-C6030703051C}" type="parTrans" cxnId="{BDDF6F62-995F-4C91-A204-0B778C3A0A87}">
      <dgm:prSet/>
      <dgm:spPr/>
      <dgm:t>
        <a:bodyPr/>
        <a:lstStyle/>
        <a:p>
          <a:endParaRPr lang="en-IN"/>
        </a:p>
      </dgm:t>
    </dgm:pt>
    <dgm:pt modelId="{CD7F44B8-BC76-4F15-A1F6-C50B543428C7}" type="sibTrans" cxnId="{BDDF6F62-995F-4C91-A204-0B778C3A0A87}">
      <dgm:prSet/>
      <dgm:spPr/>
      <dgm:t>
        <a:bodyPr/>
        <a:lstStyle/>
        <a:p>
          <a:endParaRPr lang="en-IN"/>
        </a:p>
      </dgm:t>
    </dgm:pt>
    <dgm:pt modelId="{EF0F8737-74EF-43F3-8006-F5670F183AA5}" type="pres">
      <dgm:prSet presAssocID="{A50BE5EE-099F-453E-90BF-1D60558E628C}" presName="composite" presStyleCnt="0">
        <dgm:presLayoutVars>
          <dgm:chMax val="1"/>
          <dgm:dir/>
          <dgm:resizeHandles val="exact"/>
        </dgm:presLayoutVars>
      </dgm:prSet>
      <dgm:spPr/>
      <dgm:t>
        <a:bodyPr/>
        <a:lstStyle/>
        <a:p>
          <a:endParaRPr lang="en-IN"/>
        </a:p>
      </dgm:t>
    </dgm:pt>
    <dgm:pt modelId="{D53A40EC-882E-4B00-AD21-E8E773D34801}" type="pres">
      <dgm:prSet presAssocID="{A50BE5EE-099F-453E-90BF-1D60558E628C}" presName="radial" presStyleCnt="0">
        <dgm:presLayoutVars>
          <dgm:animLvl val="ctr"/>
        </dgm:presLayoutVars>
      </dgm:prSet>
      <dgm:spPr/>
    </dgm:pt>
    <dgm:pt modelId="{D1FF23F0-D9A0-4410-95C0-DA1FB069F74B}" type="pres">
      <dgm:prSet presAssocID="{60639EDE-E99F-4342-83A5-5A711D29EC4B}" presName="centerShape" presStyleLbl="vennNode1" presStyleIdx="0" presStyleCnt="5"/>
      <dgm:spPr/>
      <dgm:t>
        <a:bodyPr/>
        <a:lstStyle/>
        <a:p>
          <a:endParaRPr lang="en-IN"/>
        </a:p>
      </dgm:t>
    </dgm:pt>
    <dgm:pt modelId="{61E197CE-CDE6-4D06-A51D-498EBE8B4A26}" type="pres">
      <dgm:prSet presAssocID="{05E84536-2AE8-4565-BABB-4E3CE52D8749}" presName="node" presStyleLbl="vennNode1" presStyleIdx="1" presStyleCnt="5">
        <dgm:presLayoutVars>
          <dgm:bulletEnabled val="1"/>
        </dgm:presLayoutVars>
      </dgm:prSet>
      <dgm:spPr/>
      <dgm:t>
        <a:bodyPr/>
        <a:lstStyle/>
        <a:p>
          <a:endParaRPr lang="en-IN"/>
        </a:p>
      </dgm:t>
    </dgm:pt>
    <dgm:pt modelId="{8340193F-0F65-4C89-99AC-F8A0E350BBAB}" type="pres">
      <dgm:prSet presAssocID="{5D8C835B-09D1-45DE-987D-832A46716F5F}" presName="node" presStyleLbl="vennNode1" presStyleIdx="2" presStyleCnt="5">
        <dgm:presLayoutVars>
          <dgm:bulletEnabled val="1"/>
        </dgm:presLayoutVars>
      </dgm:prSet>
      <dgm:spPr/>
      <dgm:t>
        <a:bodyPr/>
        <a:lstStyle/>
        <a:p>
          <a:endParaRPr lang="en-IN"/>
        </a:p>
      </dgm:t>
    </dgm:pt>
    <dgm:pt modelId="{0B6B61B7-1D68-4595-8DAF-5297D8BBF8D7}" type="pres">
      <dgm:prSet presAssocID="{19E620DB-AFB5-4C43-9587-9DEE45160D5D}" presName="node" presStyleLbl="vennNode1" presStyleIdx="3" presStyleCnt="5">
        <dgm:presLayoutVars>
          <dgm:bulletEnabled val="1"/>
        </dgm:presLayoutVars>
      </dgm:prSet>
      <dgm:spPr/>
      <dgm:t>
        <a:bodyPr/>
        <a:lstStyle/>
        <a:p>
          <a:endParaRPr lang="en-IN"/>
        </a:p>
      </dgm:t>
    </dgm:pt>
    <dgm:pt modelId="{958F77E7-6116-4762-9A64-165A7E496880}" type="pres">
      <dgm:prSet presAssocID="{78C4A89F-CC45-4F66-8128-E9A83F4B042B}" presName="node" presStyleLbl="vennNode1" presStyleIdx="4" presStyleCnt="5">
        <dgm:presLayoutVars>
          <dgm:bulletEnabled val="1"/>
        </dgm:presLayoutVars>
      </dgm:prSet>
      <dgm:spPr/>
      <dgm:t>
        <a:bodyPr/>
        <a:lstStyle/>
        <a:p>
          <a:endParaRPr lang="en-IN"/>
        </a:p>
      </dgm:t>
    </dgm:pt>
  </dgm:ptLst>
  <dgm:cxnLst>
    <dgm:cxn modelId="{348AA18F-5AE2-4FFD-83F2-49210F3C3504}" type="presOf" srcId="{5D8C835B-09D1-45DE-987D-832A46716F5F}" destId="{8340193F-0F65-4C89-99AC-F8A0E350BBAB}" srcOrd="0" destOrd="0" presId="urn:microsoft.com/office/officeart/2005/8/layout/radial3"/>
    <dgm:cxn modelId="{E22C6ED6-06BB-4B52-A700-B720ABC80F98}" type="presOf" srcId="{05E84536-2AE8-4565-BABB-4E3CE52D8749}" destId="{61E197CE-CDE6-4D06-A51D-498EBE8B4A26}" srcOrd="0" destOrd="0" presId="urn:microsoft.com/office/officeart/2005/8/layout/radial3"/>
    <dgm:cxn modelId="{0BFFA8E1-DAF2-42CA-AF5D-F6D3D6496B02}" srcId="{A50BE5EE-099F-453E-90BF-1D60558E628C}" destId="{60639EDE-E99F-4342-83A5-5A711D29EC4B}" srcOrd="0" destOrd="0" parTransId="{95C44CCE-EDEC-4135-AE52-2D3577CF87BF}" sibTransId="{67E61CA2-7C95-47E8-A0EB-310724D105C1}"/>
    <dgm:cxn modelId="{31FCD539-3F7F-431B-8139-61B5D0FF7B3D}" srcId="{60639EDE-E99F-4342-83A5-5A711D29EC4B}" destId="{5D8C835B-09D1-45DE-987D-832A46716F5F}" srcOrd="1" destOrd="0" parTransId="{E0C04E71-DC9E-4261-B8B4-9A717A0752D0}" sibTransId="{13DF7E60-B67D-49DC-A99C-7A046BC7F567}"/>
    <dgm:cxn modelId="{CC32876E-1C83-4FED-A1E0-C30082891DA3}" type="presOf" srcId="{60639EDE-E99F-4342-83A5-5A711D29EC4B}" destId="{D1FF23F0-D9A0-4410-95C0-DA1FB069F74B}" srcOrd="0" destOrd="0" presId="urn:microsoft.com/office/officeart/2005/8/layout/radial3"/>
    <dgm:cxn modelId="{68354D22-D388-44AE-8424-BEBD356E10DF}" type="presOf" srcId="{A50BE5EE-099F-453E-90BF-1D60558E628C}" destId="{EF0F8737-74EF-43F3-8006-F5670F183AA5}" srcOrd="0" destOrd="0" presId="urn:microsoft.com/office/officeart/2005/8/layout/radial3"/>
    <dgm:cxn modelId="{50872529-E895-4215-A284-082BA1D89C6E}" type="presOf" srcId="{78C4A89F-CC45-4F66-8128-E9A83F4B042B}" destId="{958F77E7-6116-4762-9A64-165A7E496880}" srcOrd="0" destOrd="0" presId="urn:microsoft.com/office/officeart/2005/8/layout/radial3"/>
    <dgm:cxn modelId="{8AD70436-F2B4-49FC-BF31-07CA7B50EC3B}" type="presOf" srcId="{19E620DB-AFB5-4C43-9587-9DEE45160D5D}" destId="{0B6B61B7-1D68-4595-8DAF-5297D8BBF8D7}" srcOrd="0" destOrd="0" presId="urn:microsoft.com/office/officeart/2005/8/layout/radial3"/>
    <dgm:cxn modelId="{90077B67-1144-494D-9F8E-7E8808446678}" srcId="{60639EDE-E99F-4342-83A5-5A711D29EC4B}" destId="{05E84536-2AE8-4565-BABB-4E3CE52D8749}" srcOrd="0" destOrd="0" parTransId="{256793EA-28EA-4592-BB52-35CE2036B7AF}" sibTransId="{85A2FC83-9498-490F-9D96-0523F47A712A}"/>
    <dgm:cxn modelId="{BDDF6F62-995F-4C91-A204-0B778C3A0A87}" srcId="{60639EDE-E99F-4342-83A5-5A711D29EC4B}" destId="{78C4A89F-CC45-4F66-8128-E9A83F4B042B}" srcOrd="3" destOrd="0" parTransId="{CA3F5B70-F72D-46BE-96B0-C6030703051C}" sibTransId="{CD7F44B8-BC76-4F15-A1F6-C50B543428C7}"/>
    <dgm:cxn modelId="{F48785EE-6435-4C04-9D14-F89D96F33EC0}" srcId="{60639EDE-E99F-4342-83A5-5A711D29EC4B}" destId="{19E620DB-AFB5-4C43-9587-9DEE45160D5D}" srcOrd="2" destOrd="0" parTransId="{F5FBBDD6-3FF7-4ED6-9BA9-6ABAD29EE94F}" sibTransId="{630A4C63-7471-43EE-A7DF-A58E1D853D3A}"/>
    <dgm:cxn modelId="{83D20AD1-8E8E-4A43-9AC6-6C44DC0CD345}" type="presParOf" srcId="{EF0F8737-74EF-43F3-8006-F5670F183AA5}" destId="{D53A40EC-882E-4B00-AD21-E8E773D34801}" srcOrd="0" destOrd="0" presId="urn:microsoft.com/office/officeart/2005/8/layout/radial3"/>
    <dgm:cxn modelId="{8CB6ABEC-1C9B-4B30-B013-0F11FFBCA5AA}" type="presParOf" srcId="{D53A40EC-882E-4B00-AD21-E8E773D34801}" destId="{D1FF23F0-D9A0-4410-95C0-DA1FB069F74B}" srcOrd="0" destOrd="0" presId="urn:microsoft.com/office/officeart/2005/8/layout/radial3"/>
    <dgm:cxn modelId="{0268E8C5-0826-4391-A9ED-EBBCFC021F45}" type="presParOf" srcId="{D53A40EC-882E-4B00-AD21-E8E773D34801}" destId="{61E197CE-CDE6-4D06-A51D-498EBE8B4A26}" srcOrd="1" destOrd="0" presId="urn:microsoft.com/office/officeart/2005/8/layout/radial3"/>
    <dgm:cxn modelId="{8BC06197-303A-4EC4-830D-546CB8F4BDF0}" type="presParOf" srcId="{D53A40EC-882E-4B00-AD21-E8E773D34801}" destId="{8340193F-0F65-4C89-99AC-F8A0E350BBAB}" srcOrd="2" destOrd="0" presId="urn:microsoft.com/office/officeart/2005/8/layout/radial3"/>
    <dgm:cxn modelId="{BE654CCC-0FA4-4AF2-91AB-BFA1074C828A}" type="presParOf" srcId="{D53A40EC-882E-4B00-AD21-E8E773D34801}" destId="{0B6B61B7-1D68-4595-8DAF-5297D8BBF8D7}" srcOrd="3" destOrd="0" presId="urn:microsoft.com/office/officeart/2005/8/layout/radial3"/>
    <dgm:cxn modelId="{E867D344-1860-4402-BAC5-E2B1C0A29D52}" type="presParOf" srcId="{D53A40EC-882E-4B00-AD21-E8E773D34801}" destId="{958F77E7-6116-4762-9A64-165A7E496880}"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F23F0-D9A0-4410-95C0-DA1FB069F74B}">
      <dsp:nvSpPr>
        <dsp:cNvPr id="0" name=""/>
        <dsp:cNvSpPr/>
      </dsp:nvSpPr>
      <dsp:spPr>
        <a:xfrm>
          <a:off x="4050983" y="968852"/>
          <a:ext cx="2413632" cy="2413632"/>
        </a:xfrm>
        <a:prstGeom prst="ellipse">
          <a:avLst/>
        </a:prstGeom>
        <a:solidFill>
          <a:schemeClr val="accent2">
            <a:alpha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TOOLS</a:t>
          </a:r>
          <a:endParaRPr lang="en-IN" sz="4600" kern="1200" dirty="0"/>
        </a:p>
      </dsp:txBody>
      <dsp:txXfrm>
        <a:off x="4404451" y="1322320"/>
        <a:ext cx="1706696" cy="1706696"/>
      </dsp:txXfrm>
    </dsp:sp>
    <dsp:sp modelId="{61E197CE-CDE6-4D06-A51D-498EBE8B4A26}">
      <dsp:nvSpPr>
        <dsp:cNvPr id="0" name=""/>
        <dsp:cNvSpPr/>
      </dsp:nvSpPr>
      <dsp:spPr>
        <a:xfrm>
          <a:off x="4654391" y="430"/>
          <a:ext cx="1206816" cy="1206816"/>
        </a:xfrm>
        <a:prstGeom prst="ellipse">
          <a:avLst/>
        </a:prstGeom>
        <a:solidFill>
          <a:schemeClr val="accent3">
            <a:alpha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smtClean="0"/>
            <a:t>Python</a:t>
          </a:r>
          <a:endParaRPr lang="en-IN" sz="2100" kern="1200" dirty="0"/>
        </a:p>
      </dsp:txBody>
      <dsp:txXfrm>
        <a:off x="4831125" y="177164"/>
        <a:ext cx="853348" cy="853348"/>
      </dsp:txXfrm>
    </dsp:sp>
    <dsp:sp modelId="{8340193F-0F65-4C89-99AC-F8A0E350BBAB}">
      <dsp:nvSpPr>
        <dsp:cNvPr id="0" name=""/>
        <dsp:cNvSpPr/>
      </dsp:nvSpPr>
      <dsp:spPr>
        <a:xfrm>
          <a:off x="6226221" y="1572260"/>
          <a:ext cx="1206816" cy="1206816"/>
        </a:xfrm>
        <a:prstGeom prst="ellipse">
          <a:avLst/>
        </a:prstGeom>
        <a:solidFill>
          <a:schemeClr val="accent4">
            <a:alpha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Jupyter lab</a:t>
          </a:r>
          <a:endParaRPr lang="en-IN" sz="2100" kern="1200" dirty="0"/>
        </a:p>
      </dsp:txBody>
      <dsp:txXfrm>
        <a:off x="6402955" y="1748994"/>
        <a:ext cx="853348" cy="853348"/>
      </dsp:txXfrm>
    </dsp:sp>
    <dsp:sp modelId="{0B6B61B7-1D68-4595-8DAF-5297D8BBF8D7}">
      <dsp:nvSpPr>
        <dsp:cNvPr id="0" name=""/>
        <dsp:cNvSpPr/>
      </dsp:nvSpPr>
      <dsp:spPr>
        <a:xfrm>
          <a:off x="4654391" y="3144090"/>
          <a:ext cx="1206816" cy="1206816"/>
        </a:xfrm>
        <a:prstGeom prst="ellipse">
          <a:avLst/>
        </a:prstGeom>
        <a:solidFill>
          <a:schemeClr val="accent5">
            <a:alpha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CNN</a:t>
          </a:r>
          <a:endParaRPr lang="en-IN" sz="2100" kern="1200" dirty="0"/>
        </a:p>
      </dsp:txBody>
      <dsp:txXfrm>
        <a:off x="4831125" y="3320824"/>
        <a:ext cx="853348" cy="853348"/>
      </dsp:txXfrm>
    </dsp:sp>
    <dsp:sp modelId="{958F77E7-6116-4762-9A64-165A7E496880}">
      <dsp:nvSpPr>
        <dsp:cNvPr id="0" name=""/>
        <dsp:cNvSpPr/>
      </dsp:nvSpPr>
      <dsp:spPr>
        <a:xfrm>
          <a:off x="3082562" y="1572260"/>
          <a:ext cx="1206816" cy="1206816"/>
        </a:xfrm>
        <a:prstGeom prst="ellipse">
          <a:avLst/>
        </a:prstGeom>
        <a:solidFill>
          <a:schemeClr val="accent6">
            <a:alpha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tx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CPU &amp; GPU</a:t>
          </a:r>
          <a:endParaRPr lang="en-IN" sz="2100" kern="1200" dirty="0"/>
        </a:p>
      </dsp:txBody>
      <dsp:txXfrm>
        <a:off x="3259296" y="1748994"/>
        <a:ext cx="853348" cy="85334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1D0EBC-FE50-4E33-B5D3-A307F1139C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A8054E00-E938-4868-B106-A4B774C40B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797B197C-EB5A-4145-A335-5392E94B6AFD}"/>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5" name="Footer Placeholder 4">
            <a:extLst>
              <a:ext uri="{FF2B5EF4-FFF2-40B4-BE49-F238E27FC236}">
                <a16:creationId xmlns="" xmlns:a16="http://schemas.microsoft.com/office/drawing/2014/main" id="{4E096DA1-846C-4772-9DDE-44F6247600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E3B669C-BE07-47E3-9FEF-0AA1B486066F}"/>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92841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AF57E0-99B3-4188-80BA-1E6B1CE0EF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04EEB302-5729-48A1-BB83-13D3E31288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36A1A765-D06F-419F-8ECD-90BC161C7BD8}"/>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5" name="Footer Placeholder 4">
            <a:extLst>
              <a:ext uri="{FF2B5EF4-FFF2-40B4-BE49-F238E27FC236}">
                <a16:creationId xmlns="" xmlns:a16="http://schemas.microsoft.com/office/drawing/2014/main" id="{E9AFB44F-CCED-400D-B3E1-AB4339CE94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11BC0B8-6D1E-49AE-8735-8E918FF80613}"/>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2691736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C06D839-BA61-435B-ACC4-17638715A5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DF4A80B-C48D-4063-83A2-EC01489DF7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A0AF5AC-0A3C-4133-B392-320592812B54}"/>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5" name="Footer Placeholder 4">
            <a:extLst>
              <a:ext uri="{FF2B5EF4-FFF2-40B4-BE49-F238E27FC236}">
                <a16:creationId xmlns="" xmlns:a16="http://schemas.microsoft.com/office/drawing/2014/main" id="{A77297D4-C765-464B-B18C-9EF813A427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0045BF7-E299-465E-9EDD-35AB6CA9B942}"/>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785884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F686CA-F5A5-4371-B7BA-A3B8A6DE48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ED186BE-2C8D-4105-9292-07BDC6D28A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6F7EBBB-E6D2-4069-A216-F33D7ED3F4C1}"/>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5" name="Footer Placeholder 4">
            <a:extLst>
              <a:ext uri="{FF2B5EF4-FFF2-40B4-BE49-F238E27FC236}">
                <a16:creationId xmlns="" xmlns:a16="http://schemas.microsoft.com/office/drawing/2014/main" id="{2A78CE7B-25F1-4E4F-AEB2-BAC1BDA1FB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9F6E993-CC52-405F-8F2A-6F4BC3ADBEA4}"/>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275538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14B0EE-8285-4B4D-AC7C-1E1A514B6A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E83EE425-5F0E-45A5-80A9-1DF5E7541B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BB04F6B-352C-4CF8-BBF8-4141A9BD0120}"/>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5" name="Footer Placeholder 4">
            <a:extLst>
              <a:ext uri="{FF2B5EF4-FFF2-40B4-BE49-F238E27FC236}">
                <a16:creationId xmlns="" xmlns:a16="http://schemas.microsoft.com/office/drawing/2014/main" id="{6FC59648-689C-4110-899C-862C9B5F62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CCD9F9C-196C-4D56-AB59-AFB5A065EC7B}"/>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2415176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EE6ABA-E588-4A30-A8C7-872E8E4236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F02B9AE-A877-43A7-B216-FBA2319082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B34363EB-3A78-45D9-8347-793EE3D03E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665158A-FB71-4C73-97D7-793E91DBB7D0}"/>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6" name="Footer Placeholder 5">
            <a:extLst>
              <a:ext uri="{FF2B5EF4-FFF2-40B4-BE49-F238E27FC236}">
                <a16:creationId xmlns="" xmlns:a16="http://schemas.microsoft.com/office/drawing/2014/main" id="{0EF7C69C-F955-4EA9-A6EA-6AC87C1094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3C4E75E5-D9B5-465C-9664-75834F3DBB20}"/>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742993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2AA52D-F341-464F-8073-31C9DF65C67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FC7CA7BF-D27F-46C6-8A03-D454B089B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5852CFB-AB23-4F30-885D-0676692C4E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DCC0F823-5EF3-4AE4-8139-39267B6F7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56746CE-A0AC-4775-9430-AD964150F7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C943B711-01F5-46F5-A2BD-DDD98A749B92}"/>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8" name="Footer Placeholder 7">
            <a:extLst>
              <a:ext uri="{FF2B5EF4-FFF2-40B4-BE49-F238E27FC236}">
                <a16:creationId xmlns="" xmlns:a16="http://schemas.microsoft.com/office/drawing/2014/main" id="{9A4D3574-BA45-4320-A2A3-9B997197EF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DF4123FF-77CE-45C7-84F2-032E376F3BD3}"/>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344924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94A13-A5EE-4EC0-9001-768FAB0D6C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9C1A9DE5-18C8-4B25-B4F7-4BFEF88808F9}"/>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4" name="Footer Placeholder 3">
            <a:extLst>
              <a:ext uri="{FF2B5EF4-FFF2-40B4-BE49-F238E27FC236}">
                <a16:creationId xmlns="" xmlns:a16="http://schemas.microsoft.com/office/drawing/2014/main" id="{B50C3708-D0BE-4F2B-AC9C-01DFED86FEB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129F93CB-FF0D-4463-82DD-D23962B6FE87}"/>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2388767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4A83F25-F667-4495-9995-502ADAB1A29D}"/>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3" name="Footer Placeholder 2">
            <a:extLst>
              <a:ext uri="{FF2B5EF4-FFF2-40B4-BE49-F238E27FC236}">
                <a16:creationId xmlns="" xmlns:a16="http://schemas.microsoft.com/office/drawing/2014/main" id="{EBD53EF1-339D-4D76-835B-DA7B6F26E6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4C1A1D4B-E905-427F-A0D9-9E5B94D46A16}"/>
              </a:ext>
            </a:extLst>
          </p:cNvPr>
          <p:cNvSpPr>
            <a:spLocks noGrp="1"/>
          </p:cNvSpPr>
          <p:nvPr>
            <p:ph type="sldNum" sz="quarter" idx="12"/>
          </p:nvPr>
        </p:nvSpPr>
        <p:spPr/>
        <p:txBody>
          <a:bodyPr/>
          <a:lstStyle/>
          <a:p>
            <a:fld id="{808B3B16-F8E4-4508-A9F6-082812B23758}" type="slidenum">
              <a:rPr lang="en-IN" smtClean="0"/>
              <a:t>‹#›</a:t>
            </a:fld>
            <a:endParaRPr lang="en-IN"/>
          </a:p>
        </p:txBody>
      </p:sp>
      <p:sp>
        <p:nvSpPr>
          <p:cNvPr id="6" name="Picture Placeholder 5">
            <a:extLst>
              <a:ext uri="{FF2B5EF4-FFF2-40B4-BE49-F238E27FC236}">
                <a16:creationId xmlns="" xmlns:a16="http://schemas.microsoft.com/office/drawing/2014/main" id="{FB61DAE8-E72F-455D-AEB6-20712C68DF75}"/>
              </a:ext>
            </a:extLst>
          </p:cNvPr>
          <p:cNvSpPr>
            <a:spLocks noGrp="1"/>
          </p:cNvSpPr>
          <p:nvPr>
            <p:ph type="pic" sz="quarter" idx="13"/>
          </p:nvPr>
        </p:nvSpPr>
        <p:spPr>
          <a:xfrm>
            <a:off x="170017" y="167635"/>
            <a:ext cx="4627872" cy="6522730"/>
          </a:xfrm>
        </p:spPr>
        <p:txBody>
          <a:bodyPr/>
          <a:lstStyle/>
          <a:p>
            <a:endParaRPr lang="en-IN"/>
          </a:p>
        </p:txBody>
      </p:sp>
    </p:spTree>
    <p:extLst>
      <p:ext uri="{BB962C8B-B14F-4D97-AF65-F5344CB8AC3E}">
        <p14:creationId xmlns:p14="http://schemas.microsoft.com/office/powerpoint/2010/main" val="3315899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A2D916-E5F1-441E-ACD2-4955E9FF58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66CB0462-A238-4168-8540-8E8F8690BE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4F5CBA23-19A4-45CA-ADD0-5A877C0A6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19FAEB6-BAC1-4EE1-A295-34188C2C71AD}"/>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6" name="Footer Placeholder 5">
            <a:extLst>
              <a:ext uri="{FF2B5EF4-FFF2-40B4-BE49-F238E27FC236}">
                <a16:creationId xmlns="" xmlns:a16="http://schemas.microsoft.com/office/drawing/2014/main" id="{E4B3EEBF-EA0F-4D07-B4C3-7C9CDD3F5B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774A33E-E7D2-4BC9-817D-C62B39988FDB}"/>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3313072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ACD5C8-B6F2-4F3C-8A3F-8925A577A9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CF4F77DB-650A-4034-B06C-7B43ECD9FB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7C2530C9-F6E3-458B-B8F0-FA6AEA602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6EA0ECE1-AD72-4F88-A00E-4B2776ACCE49}"/>
              </a:ext>
            </a:extLst>
          </p:cNvPr>
          <p:cNvSpPr>
            <a:spLocks noGrp="1"/>
          </p:cNvSpPr>
          <p:nvPr>
            <p:ph type="dt" sz="half" idx="10"/>
          </p:nvPr>
        </p:nvSpPr>
        <p:spPr/>
        <p:txBody>
          <a:bodyPr/>
          <a:lstStyle/>
          <a:p>
            <a:fld id="{07781DB4-5524-4AB8-BD6C-F54F1849D119}" type="datetimeFigureOut">
              <a:rPr lang="en-IN" smtClean="0"/>
              <a:t>30-07-2024</a:t>
            </a:fld>
            <a:endParaRPr lang="en-IN"/>
          </a:p>
        </p:txBody>
      </p:sp>
      <p:sp>
        <p:nvSpPr>
          <p:cNvPr id="6" name="Footer Placeholder 5">
            <a:extLst>
              <a:ext uri="{FF2B5EF4-FFF2-40B4-BE49-F238E27FC236}">
                <a16:creationId xmlns="" xmlns:a16="http://schemas.microsoft.com/office/drawing/2014/main" id="{7D93E9A0-F54B-46B2-B63E-3EBCFB8BC9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E710295-E9C8-418D-A557-E36BE61328C8}"/>
              </a:ext>
            </a:extLst>
          </p:cNvPr>
          <p:cNvSpPr>
            <a:spLocks noGrp="1"/>
          </p:cNvSpPr>
          <p:nvPr>
            <p:ph type="sldNum" sz="quarter" idx="12"/>
          </p:nvPr>
        </p:nvSpPr>
        <p:spPr/>
        <p:txBody>
          <a:bodyPr/>
          <a:lstStyle/>
          <a:p>
            <a:fld id="{808B3B16-F8E4-4508-A9F6-082812B23758}" type="slidenum">
              <a:rPr lang="en-IN" smtClean="0"/>
              <a:t>‹#›</a:t>
            </a:fld>
            <a:endParaRPr lang="en-IN"/>
          </a:p>
        </p:txBody>
      </p:sp>
    </p:spTree>
    <p:extLst>
      <p:ext uri="{BB962C8B-B14F-4D97-AF65-F5344CB8AC3E}">
        <p14:creationId xmlns:p14="http://schemas.microsoft.com/office/powerpoint/2010/main" val="1564932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BE9EDA4-1955-48C0-BB63-C2FACB928F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9F9D9540-7183-4B32-A143-BE92B2466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6A23B34-0461-4B3F-A1E0-74BAC2BBC9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781DB4-5524-4AB8-BD6C-F54F1849D119}" type="datetimeFigureOut">
              <a:rPr lang="en-IN" smtClean="0"/>
              <a:t>30-07-2024</a:t>
            </a:fld>
            <a:endParaRPr lang="en-IN"/>
          </a:p>
        </p:txBody>
      </p:sp>
      <p:sp>
        <p:nvSpPr>
          <p:cNvPr id="5" name="Footer Placeholder 4">
            <a:extLst>
              <a:ext uri="{FF2B5EF4-FFF2-40B4-BE49-F238E27FC236}">
                <a16:creationId xmlns="" xmlns:a16="http://schemas.microsoft.com/office/drawing/2014/main" id="{F4B9121A-1523-4F03-B41F-F39C52389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34C513D2-3BFC-4C04-A802-43717F9ED9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8B3B16-F8E4-4508-A9F6-082812B23758}" type="slidenum">
              <a:rPr lang="en-IN" smtClean="0"/>
              <a:t>‹#›</a:t>
            </a:fld>
            <a:endParaRPr lang="en-IN"/>
          </a:p>
        </p:txBody>
      </p:sp>
    </p:spTree>
    <p:extLst>
      <p:ext uri="{BB962C8B-B14F-4D97-AF65-F5344CB8AC3E}">
        <p14:creationId xmlns:p14="http://schemas.microsoft.com/office/powerpoint/2010/main" val="488152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javatpoint.com/gpu-vs-cpu" TargetMode="External"/><Relationship Id="rId2" Type="http://schemas.openxmlformats.org/officeDocument/2006/relationships/hyperlink" Target="https://www.geeksforgeeks.org/introduction-convolution-neural-network/" TargetMode="External"/><Relationship Id="rId1" Type="http://schemas.openxmlformats.org/officeDocument/2006/relationships/slideLayout" Target="../slideLayouts/slideLayout2.xml"/><Relationship Id="rId5" Type="http://schemas.openxmlformats.org/officeDocument/2006/relationships/hyperlink" Target="https://www.youtube.com/watch?v=jztwpsIzEGc" TargetMode="External"/><Relationship Id="rId4" Type="http://schemas.openxmlformats.org/officeDocument/2006/relationships/hyperlink" Target="https://docs.streamlit.io/develop/concept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Placeholder 105">
            <a:extLst>
              <a:ext uri="{FF2B5EF4-FFF2-40B4-BE49-F238E27FC236}">
                <a16:creationId xmlns="" xmlns:a16="http://schemas.microsoft.com/office/drawing/2014/main" id="{AA69F095-3881-4A6F-8332-5DA6B73B9567}"/>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4855" r="24855"/>
          <a:stretch/>
        </p:blipFill>
        <p:spPr/>
      </p:pic>
      <p:sp>
        <p:nvSpPr>
          <p:cNvPr id="98" name="TextBox 97">
            <a:extLst>
              <a:ext uri="{FF2B5EF4-FFF2-40B4-BE49-F238E27FC236}">
                <a16:creationId xmlns="" xmlns:a16="http://schemas.microsoft.com/office/drawing/2014/main" id="{1CF7C22C-60E5-40A1-B5A2-8325140D3E5B}"/>
              </a:ext>
            </a:extLst>
          </p:cNvPr>
          <p:cNvSpPr txBox="1"/>
          <p:nvPr/>
        </p:nvSpPr>
        <p:spPr>
          <a:xfrm>
            <a:off x="4981823" y="565520"/>
            <a:ext cx="7014464" cy="1077218"/>
          </a:xfrm>
          <a:prstGeom prst="rect">
            <a:avLst/>
          </a:prstGeom>
          <a:noFill/>
        </p:spPr>
        <p:txBody>
          <a:bodyPr wrap="square" rtlCol="0">
            <a:spAutoFit/>
          </a:bodyPr>
          <a:lstStyle/>
          <a:p>
            <a:pPr algn="ctr"/>
            <a:r>
              <a:rPr lang="en-US" altLang="ko-KR" sz="3200" b="1" dirty="0" smtClean="0">
                <a:solidFill>
                  <a:schemeClr val="accent6">
                    <a:lumMod val="75000"/>
                  </a:schemeClr>
                </a:solidFill>
                <a:latin typeface="Georgia" panose="02040502050405020303" pitchFamily="18" charset="0"/>
                <a:cs typeface="Arial" panose="020B0604020202020204" pitchFamily="34" charset="0"/>
              </a:rPr>
              <a:t>Deep Learning model For Image Classification</a:t>
            </a:r>
            <a:endParaRPr lang="ko-KR" altLang="en-US" sz="3200" b="1" dirty="0">
              <a:solidFill>
                <a:schemeClr val="accent6">
                  <a:lumMod val="75000"/>
                </a:schemeClr>
              </a:solidFill>
              <a:latin typeface="Georgia" panose="02040502050405020303" pitchFamily="18"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487" y="3089190"/>
            <a:ext cx="5787136" cy="2928110"/>
          </a:xfrm>
          <a:prstGeom prst="rect">
            <a:avLst/>
          </a:prstGeom>
        </p:spPr>
      </p:pic>
    </p:spTree>
    <p:extLst>
      <p:ext uri="{BB962C8B-B14F-4D97-AF65-F5344CB8AC3E}">
        <p14:creationId xmlns:p14="http://schemas.microsoft.com/office/powerpoint/2010/main" val="893991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r>
              <a:rPr lang="en-US" sz="4400" b="1" dirty="0">
                <a:solidFill>
                  <a:schemeClr val="bg1"/>
                </a:solidFill>
                <a:latin typeface="Georgia" panose="02040502050405020303" pitchFamily="18" charset="0"/>
              </a:rPr>
              <a:t>Results</a:t>
            </a:r>
            <a:endParaRPr lang="en-IN" sz="4400" b="1" dirty="0">
              <a:solidFill>
                <a:schemeClr val="bg1"/>
              </a:solidFill>
              <a:latin typeface="Georgia" panose="02040502050405020303" pitchFamily="18" charset="0"/>
            </a:endParaRPr>
          </a:p>
        </p:txBody>
      </p:sp>
      <p:sp>
        <p:nvSpPr>
          <p:cNvPr id="3" name="Content Placeholder 2"/>
          <p:cNvSpPr>
            <a:spLocks noGrp="1"/>
          </p:cNvSpPr>
          <p:nvPr>
            <p:ph idx="1"/>
          </p:nvPr>
        </p:nvSpPr>
        <p:spPr/>
        <p:txBody>
          <a:bodyPr>
            <a:normAutofit/>
          </a:bodyPr>
          <a:lstStyle/>
          <a:p>
            <a:pPr marL="0" indent="0">
              <a:buNone/>
            </a:pPr>
            <a:endParaRPr lang="en-US" sz="1200" dirty="0" smtClean="0"/>
          </a:p>
          <a:p>
            <a:pPr marL="0" indent="0">
              <a:buNone/>
            </a:pPr>
            <a:r>
              <a:rPr lang="en-US" sz="1200" dirty="0" smtClean="0"/>
              <a:t>                                                                                                                      </a:t>
            </a:r>
            <a:r>
              <a:rPr lang="en-US" sz="1200" dirty="0"/>
              <a:t>Training accuracy: 0.9997</a:t>
            </a:r>
            <a:endParaRPr lang="en-US" sz="1200" dirty="0" smtClean="0"/>
          </a:p>
          <a:p>
            <a:pPr marL="0" indent="0">
              <a:buNone/>
            </a:pPr>
            <a:r>
              <a:rPr lang="en-US" sz="1200" dirty="0" smtClean="0"/>
              <a:t>                                                                                                                      Validation </a:t>
            </a:r>
            <a:r>
              <a:rPr lang="en-US" sz="1200" dirty="0"/>
              <a:t>accuracy: 1.0000</a:t>
            </a:r>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smtClean="0"/>
          </a:p>
          <a:p>
            <a:pPr marL="0" indent="0">
              <a:buNone/>
            </a:pPr>
            <a:endParaRPr lang="en-US" sz="1200" dirty="0"/>
          </a:p>
          <a:p>
            <a:pPr marL="0" indent="0">
              <a:buNone/>
            </a:pPr>
            <a:r>
              <a:rPr lang="en-US" sz="1200" dirty="0"/>
              <a:t> </a:t>
            </a:r>
            <a:r>
              <a:rPr lang="en-US" sz="1200" dirty="0" smtClean="0"/>
              <a:t>                                  </a:t>
            </a:r>
          </a:p>
          <a:p>
            <a:pPr marL="0" indent="0">
              <a:buNone/>
            </a:pPr>
            <a:r>
              <a:rPr lang="en-US" sz="1200" dirty="0" smtClean="0"/>
              <a:t>                           Training </a:t>
            </a:r>
            <a:r>
              <a:rPr lang="en-US" sz="1200" dirty="0"/>
              <a:t>loss: </a:t>
            </a:r>
            <a:r>
              <a:rPr lang="en-US" sz="1200" dirty="0" smtClean="0"/>
              <a:t>0.0026 </a:t>
            </a:r>
          </a:p>
          <a:p>
            <a:pPr marL="0" indent="0">
              <a:buNone/>
            </a:pPr>
            <a:r>
              <a:rPr lang="en-US" sz="1200" dirty="0" smtClean="0"/>
              <a:t>                          Validation </a:t>
            </a:r>
            <a:r>
              <a:rPr lang="en-US" sz="1200" dirty="0"/>
              <a:t>loss: 0.0034</a:t>
            </a:r>
          </a:p>
          <a:p>
            <a:pPr marL="0" indent="0">
              <a:buNone/>
            </a:pPr>
            <a:endParaRPr lang="en-US" sz="1200" dirty="0" smtClean="0"/>
          </a:p>
        </p:txBody>
      </p:sp>
      <p:sp>
        <p:nvSpPr>
          <p:cNvPr id="6" name="Text Placeholder 5"/>
          <p:cNvSpPr>
            <a:spLocks noGrp="1"/>
          </p:cNvSpPr>
          <p:nvPr>
            <p:ph type="body" sz="half" idx="2"/>
          </p:nvPr>
        </p:nvSpPr>
        <p:spPr/>
        <p:txBody>
          <a:bodyPr>
            <a:normAutofit/>
          </a:bodyPr>
          <a:lstStyle/>
          <a:p>
            <a:r>
              <a:rPr lang="en-US" sz="1200" b="1" dirty="0"/>
              <a:t> The results include:- </a:t>
            </a:r>
          </a:p>
          <a:p>
            <a:pPr marL="171450" indent="-171450">
              <a:buFont typeface="Arial" panose="020B0604020202020204" pitchFamily="34" charset="0"/>
              <a:buChar char="•"/>
            </a:pPr>
            <a:r>
              <a:rPr lang="en-US" sz="1200" b="1" dirty="0"/>
              <a:t> Model Performance : </a:t>
            </a:r>
            <a:r>
              <a:rPr lang="en-US" sz="1200" dirty="0"/>
              <a:t>The model achieved high accuracy in classifying images of kittens and </a:t>
            </a:r>
            <a:r>
              <a:rPr lang="en-US" sz="1200" dirty="0" smtClean="0"/>
              <a:t>puppies, with </a:t>
            </a:r>
            <a:r>
              <a:rPr lang="en-US" sz="1200" dirty="0"/>
              <a:t>training and validation accuracy reaching near-perfect levels.</a:t>
            </a:r>
          </a:p>
          <a:p>
            <a:pPr marL="171450" indent="-171450">
              <a:buFontTx/>
              <a:buChar char="-"/>
            </a:pPr>
            <a:r>
              <a:rPr lang="en-US" sz="1200" dirty="0" smtClean="0"/>
              <a:t>Tested </a:t>
            </a:r>
            <a:r>
              <a:rPr lang="en-US" sz="1200" dirty="0"/>
              <a:t>with new </a:t>
            </a:r>
            <a:r>
              <a:rPr lang="en-US" sz="1200" dirty="0" smtClean="0"/>
              <a:t>data</a:t>
            </a:r>
          </a:p>
          <a:p>
            <a:pPr marL="171450" indent="-171450">
              <a:buFontTx/>
              <a:buChar char="-"/>
            </a:pPr>
            <a:r>
              <a:rPr lang="en-US" sz="1200" dirty="0" smtClean="0"/>
              <a:t>Predicted </a:t>
            </a:r>
            <a:r>
              <a:rPr lang="en-US" sz="1200" dirty="0"/>
              <a:t>class for 'cutie_puppie.jpeg': </a:t>
            </a:r>
            <a:r>
              <a:rPr lang="en-US" sz="1200" dirty="0" smtClean="0"/>
              <a:t>Puppies</a:t>
            </a:r>
          </a:p>
          <a:p>
            <a:pPr marL="171450" indent="-171450">
              <a:buFontTx/>
              <a:buChar char="-"/>
            </a:pPr>
            <a:r>
              <a:rPr lang="en-US" sz="1200" dirty="0" smtClean="0"/>
              <a:t>Confidence </a:t>
            </a:r>
            <a:r>
              <a:rPr lang="en-US" sz="1200" dirty="0"/>
              <a:t>level: 0.9999996</a:t>
            </a:r>
          </a:p>
          <a:p>
            <a:pPr marL="171450" indent="-171450">
              <a:buFont typeface="Arial" panose="020B0604020202020204" pitchFamily="34" charset="0"/>
              <a:buChar char="•"/>
            </a:pPr>
            <a:r>
              <a:rPr lang="en-US" sz="1200" b="1" dirty="0"/>
              <a:t>Loss and Accuracy Plots : </a:t>
            </a:r>
            <a:r>
              <a:rPr lang="en-US" sz="1200" dirty="0"/>
              <a:t>Visualizations of the model's training and validation loss and accuracy over epochs, indicating a stable and effective learning process.</a:t>
            </a:r>
          </a:p>
          <a:p>
            <a:endParaRPr lang="en-IN" sz="1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8292" y="457200"/>
            <a:ext cx="3443416" cy="26660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8411" y="2918595"/>
            <a:ext cx="3422413" cy="2748093"/>
          </a:xfrm>
          <a:prstGeom prst="rect">
            <a:avLst/>
          </a:prstGeom>
        </p:spPr>
      </p:pic>
    </p:spTree>
    <p:extLst>
      <p:ext uri="{BB962C8B-B14F-4D97-AF65-F5344CB8AC3E}">
        <p14:creationId xmlns:p14="http://schemas.microsoft.com/office/powerpoint/2010/main" val="208839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r>
              <a:rPr lang="en-US" sz="4400" b="1" dirty="0">
                <a:solidFill>
                  <a:schemeClr val="bg1"/>
                </a:solidFill>
                <a:latin typeface="Georgia" panose="02040502050405020303" pitchFamily="18" charset="0"/>
              </a:rPr>
              <a:t>Results</a:t>
            </a:r>
            <a:endParaRPr lang="en-IN" sz="4400" b="1" dirty="0">
              <a:solidFill>
                <a:schemeClr val="bg1"/>
              </a:solidFill>
              <a:latin typeface="Georgia" panose="02040502050405020303" pitchFamily="18" charset="0"/>
            </a:endParaRPr>
          </a:p>
        </p:txBody>
      </p:sp>
      <p:sp>
        <p:nvSpPr>
          <p:cNvPr id="7" name="Text Placeholder 6"/>
          <p:cNvSpPr>
            <a:spLocks noGrp="1"/>
          </p:cNvSpPr>
          <p:nvPr>
            <p:ph type="body" idx="1"/>
          </p:nvPr>
        </p:nvSpPr>
        <p:spPr>
          <a:ln>
            <a:solidFill>
              <a:schemeClr val="tx1"/>
            </a:solidFill>
          </a:ln>
        </p:spPr>
        <p:txBody>
          <a:bodyPr/>
          <a:lstStyle/>
          <a:p>
            <a:r>
              <a:rPr lang="en-US" dirty="0" smtClean="0"/>
              <a:t>Loss</a:t>
            </a:r>
            <a:endParaRPr lang="en-IN" dirty="0"/>
          </a:p>
        </p:txBody>
      </p:sp>
      <p:sp>
        <p:nvSpPr>
          <p:cNvPr id="3" name="Content Placeholder 2"/>
          <p:cNvSpPr>
            <a:spLocks noGrp="1"/>
          </p:cNvSpPr>
          <p:nvPr>
            <p:ph sz="half" idx="2"/>
          </p:nvPr>
        </p:nvSpPr>
        <p:spPr>
          <a:ln>
            <a:solidFill>
              <a:schemeClr val="tx1"/>
            </a:solidFill>
          </a:ln>
        </p:spPr>
        <p:txBody>
          <a:bodyPr>
            <a:noAutofit/>
          </a:bodyPr>
          <a:lstStyle/>
          <a:p>
            <a:pPr marL="0" indent="0">
              <a:buNone/>
            </a:pPr>
            <a:endParaRPr lang="en-US" sz="1200" dirty="0" smtClean="0"/>
          </a:p>
          <a:p>
            <a:pPr eaLnBrk="0" fontAlgn="base" hangingPunct="0">
              <a:lnSpc>
                <a:spcPct val="100000"/>
              </a:lnSpc>
              <a:spcBef>
                <a:spcPct val="0"/>
              </a:spcBef>
              <a:spcAft>
                <a:spcPct val="0"/>
              </a:spcAft>
            </a:pPr>
            <a:r>
              <a:rPr lang="en-US" altLang="en-US" sz="1200" b="1" dirty="0" smtClean="0"/>
              <a:t>Definition</a:t>
            </a:r>
            <a:r>
              <a:rPr lang="en-US" altLang="en-US" sz="1200" dirty="0"/>
              <a:t>: Loss is a measure of how well or poorly a model's predictions match the actual target values. It quantifies the difference between the predicted outputs and the true values</a:t>
            </a:r>
            <a:r>
              <a:rPr lang="en-US" altLang="en-US" sz="1200" dirty="0" smtClean="0"/>
              <a:t>.</a:t>
            </a:r>
          </a:p>
          <a:p>
            <a:pPr marL="0" indent="0" eaLnBrk="0" fontAlgn="base" hangingPunct="0">
              <a:lnSpc>
                <a:spcPct val="100000"/>
              </a:lnSpc>
              <a:spcBef>
                <a:spcPct val="0"/>
              </a:spcBef>
              <a:spcAft>
                <a:spcPct val="0"/>
              </a:spcAft>
              <a:buNone/>
            </a:pPr>
            <a:endParaRPr lang="en-US" altLang="en-US" sz="1200" dirty="0"/>
          </a:p>
          <a:p>
            <a:pPr eaLnBrk="0" fontAlgn="base" hangingPunct="0">
              <a:lnSpc>
                <a:spcPct val="100000"/>
              </a:lnSpc>
              <a:spcBef>
                <a:spcPct val="0"/>
              </a:spcBef>
              <a:spcAft>
                <a:spcPct val="0"/>
              </a:spcAft>
            </a:pPr>
            <a:r>
              <a:rPr lang="en-US" altLang="en-US" sz="1200" b="1" dirty="0"/>
              <a:t>Purpose</a:t>
            </a:r>
            <a:r>
              <a:rPr lang="en-US" altLang="en-US" sz="1200" dirty="0"/>
              <a:t>: During training, the goal is to minimize the loss function. Lower loss indicates that the model's predictions are closer to the actual values</a:t>
            </a:r>
            <a:r>
              <a:rPr lang="en-US" altLang="en-US" sz="1200" dirty="0" smtClean="0"/>
              <a:t>.</a:t>
            </a:r>
          </a:p>
          <a:p>
            <a:pPr>
              <a:buFont typeface="Wingdings" panose="05000000000000000000" pitchFamily="2" charset="2"/>
              <a:buChar char="q"/>
            </a:pPr>
            <a:r>
              <a:rPr lang="en-US" sz="1200" b="1" dirty="0"/>
              <a:t>Validation Loss</a:t>
            </a:r>
          </a:p>
          <a:p>
            <a:r>
              <a:rPr lang="en-US" sz="1200" b="1" dirty="0"/>
              <a:t>Definition</a:t>
            </a:r>
            <a:r>
              <a:rPr lang="en-US" sz="1200" dirty="0"/>
              <a:t>: Validation loss is the loss calculated on the validation set, a subset of the data not used for training. It measures how well the model's predictions match the actual target values in the validation set.</a:t>
            </a:r>
          </a:p>
          <a:p>
            <a:r>
              <a:rPr lang="en-US" sz="1200" b="1" dirty="0"/>
              <a:t>Purpose</a:t>
            </a:r>
            <a:r>
              <a:rPr lang="en-US" sz="1200" dirty="0"/>
              <a:t>: Monitoring validation loss helps detect overfitting. If validation loss starts to increase while training loss decreases, the model might be overfitting the training data.</a:t>
            </a:r>
          </a:p>
          <a:p>
            <a:pPr marL="0" indent="0" eaLnBrk="0" fontAlgn="base" hangingPunct="0">
              <a:lnSpc>
                <a:spcPct val="100000"/>
              </a:lnSpc>
              <a:spcBef>
                <a:spcPct val="0"/>
              </a:spcBef>
              <a:spcAft>
                <a:spcPct val="0"/>
              </a:spcAft>
              <a:buNone/>
            </a:pPr>
            <a:endParaRPr lang="en-US" sz="1200" dirty="0" smtClean="0"/>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smtClean="0"/>
          </a:p>
          <a:p>
            <a:pPr marL="0" indent="0">
              <a:buNone/>
            </a:pPr>
            <a:endParaRPr lang="en-US" sz="1200" dirty="0"/>
          </a:p>
          <a:p>
            <a:pPr marL="0" indent="0">
              <a:buNone/>
            </a:pPr>
            <a:r>
              <a:rPr lang="en-US" sz="1200" dirty="0"/>
              <a:t> </a:t>
            </a:r>
            <a:r>
              <a:rPr lang="en-US" sz="1200" dirty="0" smtClean="0"/>
              <a:t>                                  </a:t>
            </a:r>
          </a:p>
          <a:p>
            <a:pPr marL="0" indent="0">
              <a:buNone/>
            </a:pPr>
            <a:endParaRPr lang="en-US" sz="1200" dirty="0" smtClean="0"/>
          </a:p>
        </p:txBody>
      </p:sp>
      <p:sp>
        <p:nvSpPr>
          <p:cNvPr id="8" name="Text Placeholder 7"/>
          <p:cNvSpPr>
            <a:spLocks noGrp="1"/>
          </p:cNvSpPr>
          <p:nvPr>
            <p:ph type="body" sz="quarter" idx="3"/>
          </p:nvPr>
        </p:nvSpPr>
        <p:spPr>
          <a:ln>
            <a:solidFill>
              <a:schemeClr val="tx1"/>
            </a:solidFill>
          </a:ln>
        </p:spPr>
        <p:txBody>
          <a:bodyPr/>
          <a:lstStyle/>
          <a:p>
            <a:r>
              <a:rPr lang="en-US" dirty="0"/>
              <a:t>A</a:t>
            </a:r>
            <a:r>
              <a:rPr lang="en-US" dirty="0" smtClean="0"/>
              <a:t>ccuracy</a:t>
            </a:r>
            <a:endParaRPr lang="en-IN" dirty="0"/>
          </a:p>
        </p:txBody>
      </p:sp>
      <p:sp>
        <p:nvSpPr>
          <p:cNvPr id="9" name="Content Placeholder 8"/>
          <p:cNvSpPr>
            <a:spLocks noGrp="1"/>
          </p:cNvSpPr>
          <p:nvPr>
            <p:ph sz="quarter" idx="4"/>
          </p:nvPr>
        </p:nvSpPr>
        <p:spPr>
          <a:ln>
            <a:solidFill>
              <a:schemeClr val="tx1"/>
            </a:solidFill>
          </a:ln>
        </p:spPr>
        <p:txBody>
          <a:bodyPr>
            <a:normAutofit/>
          </a:bodyPr>
          <a:lstStyle/>
          <a:p>
            <a:endParaRPr lang="en-US" sz="1200" b="1" dirty="0" smtClean="0"/>
          </a:p>
          <a:p>
            <a:r>
              <a:rPr lang="en-US" sz="1200" b="1" dirty="0" smtClean="0"/>
              <a:t>Definition</a:t>
            </a:r>
            <a:r>
              <a:rPr lang="en-US" sz="1200" dirty="0"/>
              <a:t>: Accuracy is the ratio of correctly predicted instances to the total instances. It is a measure of how many predictions a model got right</a:t>
            </a:r>
            <a:r>
              <a:rPr lang="en-US" sz="1200" dirty="0" smtClean="0"/>
              <a:t>.</a:t>
            </a:r>
          </a:p>
          <a:p>
            <a:r>
              <a:rPr lang="en-US" sz="1200" b="1" dirty="0"/>
              <a:t>Purpose</a:t>
            </a:r>
            <a:r>
              <a:rPr lang="en-US" sz="1200" dirty="0"/>
              <a:t>: It provides an overall measure of the model's performance in terms of </a:t>
            </a:r>
            <a:r>
              <a:rPr lang="en-US" sz="1200" dirty="0" smtClean="0"/>
              <a:t>it’s a</a:t>
            </a:r>
            <a:r>
              <a:rPr lang="en-US" sz="1200" dirty="0"/>
              <a:t>bility to correctly classify instances</a:t>
            </a:r>
            <a:r>
              <a:rPr lang="en-US" sz="1200" dirty="0" smtClean="0"/>
              <a:t>.</a:t>
            </a:r>
          </a:p>
          <a:p>
            <a:pPr>
              <a:buFont typeface="Wingdings" panose="05000000000000000000" pitchFamily="2" charset="2"/>
              <a:buChar char="q"/>
            </a:pPr>
            <a:r>
              <a:rPr lang="en-US" sz="1200" b="1" dirty="0"/>
              <a:t>Validation Accuracy</a:t>
            </a:r>
          </a:p>
          <a:p>
            <a:r>
              <a:rPr lang="en-US" sz="1200" b="1" dirty="0"/>
              <a:t>Definition</a:t>
            </a:r>
            <a:r>
              <a:rPr lang="en-US" sz="1200" dirty="0"/>
              <a:t>: Validation accuracy is the ratio of correctly predicted instances to the total instances in the validation set. It indicates how accurately the model performs on the validation data.</a:t>
            </a:r>
          </a:p>
          <a:p>
            <a:r>
              <a:rPr lang="en-US" sz="1200" b="1" dirty="0"/>
              <a:t>Purpose</a:t>
            </a:r>
            <a:r>
              <a:rPr lang="en-US" sz="1200" dirty="0"/>
              <a:t>: Validation accuracy provides an estimate of the model's performance on unseen data, helping to ensure that the model is not just memorizing the training data but is generalizing well to new data</a:t>
            </a:r>
            <a:r>
              <a:rPr lang="en-US" sz="1200" dirty="0" smtClean="0"/>
              <a:t>.</a:t>
            </a:r>
            <a:endParaRPr lang="en-US" sz="1200" dirty="0"/>
          </a:p>
        </p:txBody>
      </p:sp>
      <p:sp>
        <p:nvSpPr>
          <p:cNvPr id="10" name="Rectangle 1"/>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560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r>
              <a:rPr lang="en-US" b="1" dirty="0">
                <a:solidFill>
                  <a:schemeClr val="bg1"/>
                </a:solidFill>
                <a:latin typeface="Georgia" panose="02040502050405020303" pitchFamily="18" charset="0"/>
              </a:rPr>
              <a:t>Results</a:t>
            </a:r>
            <a:endParaRPr lang="en-IN" b="1" dirty="0">
              <a:solidFill>
                <a:schemeClr val="bg1"/>
              </a:solidFill>
              <a:latin typeface="Georgia" panose="02040502050405020303" pitchFamily="18" charset="0"/>
            </a:endParaRPr>
          </a:p>
        </p:txBody>
      </p:sp>
      <p:sp>
        <p:nvSpPr>
          <p:cNvPr id="3" name="Content Placeholder 2"/>
          <p:cNvSpPr>
            <a:spLocks noGrp="1"/>
          </p:cNvSpPr>
          <p:nvPr>
            <p:ph idx="1"/>
          </p:nvPr>
        </p:nvSpPr>
        <p:spPr/>
        <p:txBody>
          <a:bodyPr>
            <a:normAutofit/>
          </a:bodyPr>
          <a:lstStyle/>
          <a:p>
            <a:r>
              <a:rPr lang="en-US" sz="1200" b="1" dirty="0" smtClean="0"/>
              <a:t>Model </a:t>
            </a:r>
            <a:r>
              <a:rPr lang="en-US" sz="1200" b="1" dirty="0"/>
              <a:t>Evaluation : </a:t>
            </a:r>
            <a:r>
              <a:rPr lang="en-US" sz="1200" dirty="0"/>
              <a:t>The model demonstrated strong performance on the test set, with perfect precision, recall, and accuracy</a:t>
            </a:r>
            <a:r>
              <a:rPr lang="en-US" sz="1200" dirty="0" smtClean="0"/>
              <a:t>.</a:t>
            </a:r>
          </a:p>
          <a:p>
            <a:pPr marL="0" indent="0">
              <a:buNone/>
            </a:pPr>
            <a:r>
              <a:rPr lang="en-US" sz="1200" dirty="0" smtClean="0"/>
              <a:t>      Results:</a:t>
            </a:r>
          </a:p>
          <a:p>
            <a:pPr>
              <a:buFont typeface="+mj-lt"/>
              <a:buAutoNum type="alphaLcPeriod"/>
            </a:pPr>
            <a:r>
              <a:rPr lang="en-US" sz="1200" b="1" dirty="0" smtClean="0"/>
              <a:t>Precision</a:t>
            </a:r>
            <a:r>
              <a:rPr lang="en-US" sz="1200" b="1" dirty="0"/>
              <a:t>: </a:t>
            </a:r>
            <a:r>
              <a:rPr lang="en-US" sz="1200" b="1" dirty="0" smtClean="0"/>
              <a:t> </a:t>
            </a:r>
            <a:r>
              <a:rPr lang="en-US" sz="1200" dirty="0"/>
              <a:t>Precision is defined as the </a:t>
            </a:r>
            <a:r>
              <a:rPr lang="en-US" sz="1200" i="1" dirty="0"/>
              <a:t>ratio of correctly classified positive samples (True Positive) to a total number of classified positive samples</a:t>
            </a:r>
            <a:r>
              <a:rPr lang="en-US" sz="1200" dirty="0"/>
              <a:t> </a:t>
            </a:r>
            <a:endParaRPr lang="en-US" sz="1200" dirty="0" smtClean="0"/>
          </a:p>
          <a:p>
            <a:pPr marL="0" indent="0">
              <a:buNone/>
            </a:pPr>
            <a:r>
              <a:rPr lang="en-US" sz="1200" dirty="0"/>
              <a:t> </a:t>
            </a:r>
            <a:r>
              <a:rPr lang="en-US" sz="1200" dirty="0" smtClean="0"/>
              <a:t>       (</a:t>
            </a:r>
            <a:r>
              <a:rPr lang="en-US" sz="1200" dirty="0"/>
              <a:t>either correctly </a:t>
            </a:r>
            <a:r>
              <a:rPr lang="en-US" sz="1200" dirty="0" smtClean="0"/>
              <a:t>or incorrectly). </a:t>
            </a:r>
          </a:p>
          <a:p>
            <a:pPr marL="0" indent="0">
              <a:buNone/>
            </a:pPr>
            <a:r>
              <a:rPr lang="en-US" sz="1200" dirty="0">
                <a:solidFill>
                  <a:schemeClr val="accent2"/>
                </a:solidFill>
              </a:rPr>
              <a:t> </a:t>
            </a:r>
            <a:r>
              <a:rPr lang="en-US" sz="1200" dirty="0" smtClean="0">
                <a:solidFill>
                  <a:schemeClr val="accent2"/>
                </a:solidFill>
              </a:rPr>
              <a:t>       </a:t>
            </a:r>
            <a:r>
              <a:rPr lang="en-IN" sz="1200" dirty="0">
                <a:solidFill>
                  <a:schemeClr val="accent2"/>
                </a:solidFill>
              </a:rPr>
              <a:t>Precision = True Positive/True Positive + False Positive  </a:t>
            </a:r>
          </a:p>
          <a:p>
            <a:pPr marL="0" indent="0">
              <a:buNone/>
            </a:pPr>
            <a:r>
              <a:rPr lang="en-US" sz="1200" dirty="0" smtClean="0"/>
              <a:t>        - precision for our model is 1.0</a:t>
            </a:r>
          </a:p>
          <a:p>
            <a:pPr marL="0" indent="0">
              <a:buNone/>
            </a:pPr>
            <a:r>
              <a:rPr lang="en-US" sz="1200" b="1" dirty="0" smtClean="0"/>
              <a:t>b.   Recall</a:t>
            </a:r>
            <a:r>
              <a:rPr lang="en-US" sz="1200" b="1" dirty="0"/>
              <a:t>: </a:t>
            </a:r>
            <a:r>
              <a:rPr lang="en-US" sz="1200" dirty="0"/>
              <a:t>The recall is calculated as the ratio between the numbers of Positive samples correctly classified as Positive to the total number of Positive samples. The </a:t>
            </a:r>
            <a:r>
              <a:rPr lang="en-US" sz="1200" dirty="0" smtClean="0"/>
              <a:t>   </a:t>
            </a:r>
          </a:p>
          <a:p>
            <a:pPr marL="0" indent="0">
              <a:buNone/>
            </a:pPr>
            <a:r>
              <a:rPr lang="en-US" sz="1200" dirty="0"/>
              <a:t> </a:t>
            </a:r>
            <a:r>
              <a:rPr lang="en-US" sz="1200" dirty="0" smtClean="0"/>
              <a:t>      recall </a:t>
            </a:r>
            <a:r>
              <a:rPr lang="en-US" sz="1200" dirty="0"/>
              <a:t>measures the model's ability to detect positive samples. The higher the recall, the more positive samples detected</a:t>
            </a:r>
            <a:r>
              <a:rPr lang="en-US" sz="1200" b="1" dirty="0" smtClean="0"/>
              <a:t>.</a:t>
            </a:r>
          </a:p>
          <a:p>
            <a:pPr marL="0" indent="0">
              <a:buNone/>
            </a:pPr>
            <a:r>
              <a:rPr lang="en-IN" sz="1200" dirty="0" smtClean="0"/>
              <a:t>       </a:t>
            </a:r>
            <a:r>
              <a:rPr lang="en-IN" sz="1200" dirty="0" smtClean="0">
                <a:solidFill>
                  <a:schemeClr val="accent2"/>
                </a:solidFill>
              </a:rPr>
              <a:t>Recall</a:t>
            </a:r>
            <a:r>
              <a:rPr lang="en-IN" sz="1200" dirty="0">
                <a:solidFill>
                  <a:schemeClr val="accent2"/>
                </a:solidFill>
              </a:rPr>
              <a:t> = True Positive/True Positive + False </a:t>
            </a:r>
            <a:r>
              <a:rPr lang="en-IN" sz="1200" dirty="0" smtClean="0">
                <a:solidFill>
                  <a:schemeClr val="accent2"/>
                </a:solidFill>
              </a:rPr>
              <a:t>Negative</a:t>
            </a:r>
          </a:p>
          <a:p>
            <a:pPr marL="0" indent="0">
              <a:buNone/>
            </a:pPr>
            <a:r>
              <a:rPr lang="en-IN" sz="1200" dirty="0">
                <a:solidFill>
                  <a:schemeClr val="accent2"/>
                </a:solidFill>
              </a:rPr>
              <a:t> </a:t>
            </a:r>
            <a:r>
              <a:rPr lang="en-IN" sz="1200" dirty="0" smtClean="0">
                <a:solidFill>
                  <a:schemeClr val="accent2"/>
                </a:solidFill>
              </a:rPr>
              <a:t>      </a:t>
            </a:r>
            <a:r>
              <a:rPr lang="en-US" sz="1200" dirty="0"/>
              <a:t> - </a:t>
            </a:r>
            <a:r>
              <a:rPr lang="en-US" sz="1200" dirty="0" smtClean="0"/>
              <a:t>Recall </a:t>
            </a:r>
            <a:r>
              <a:rPr lang="en-US" sz="1200" dirty="0"/>
              <a:t>for our model is </a:t>
            </a:r>
            <a:r>
              <a:rPr lang="en-US" sz="1200" dirty="0" smtClean="0"/>
              <a:t>1.0</a:t>
            </a:r>
            <a:r>
              <a:rPr lang="en-IN" sz="1200" dirty="0">
                <a:solidFill>
                  <a:schemeClr val="accent2"/>
                </a:solidFill>
              </a:rPr>
              <a:t>  </a:t>
            </a:r>
            <a:endParaRPr lang="en-US" sz="1200" b="1" dirty="0">
              <a:solidFill>
                <a:schemeClr val="accent2"/>
              </a:solidFill>
            </a:endParaRPr>
          </a:p>
          <a:p>
            <a:pPr>
              <a:buAutoNum type="alphaLcPeriod" startAt="3"/>
            </a:pPr>
            <a:r>
              <a:rPr lang="en-US" sz="1200" b="1" dirty="0" smtClean="0"/>
              <a:t>Accuracy</a:t>
            </a:r>
            <a:r>
              <a:rPr lang="en-US" sz="1200" b="1" dirty="0"/>
              <a:t>: </a:t>
            </a:r>
            <a:r>
              <a:rPr lang="en-US" sz="1200" dirty="0"/>
              <a:t>Accuracy is a metric that measures how often a machine learning model correctly predicts the outcome</a:t>
            </a:r>
            <a:r>
              <a:rPr lang="en-US" sz="1200" dirty="0" smtClean="0"/>
              <a:t>.</a:t>
            </a:r>
          </a:p>
          <a:p>
            <a:pPr marL="0" indent="0">
              <a:buNone/>
            </a:pPr>
            <a:r>
              <a:rPr lang="en-US" sz="1200" b="1" dirty="0"/>
              <a:t> </a:t>
            </a:r>
            <a:r>
              <a:rPr lang="en-US" sz="1200" b="1" dirty="0" smtClean="0"/>
              <a:t>     </a:t>
            </a:r>
            <a:r>
              <a:rPr lang="en-IN" sz="1200" dirty="0" smtClean="0">
                <a:solidFill>
                  <a:schemeClr val="accent2"/>
                </a:solidFill>
              </a:rPr>
              <a:t>Accuracy</a:t>
            </a:r>
            <a:r>
              <a:rPr lang="en-IN" sz="1200" dirty="0">
                <a:solidFill>
                  <a:schemeClr val="accent2"/>
                </a:solidFill>
              </a:rPr>
              <a:t> = </a:t>
            </a:r>
            <a:r>
              <a:rPr lang="en-IN" sz="1200" dirty="0" smtClean="0">
                <a:solidFill>
                  <a:schemeClr val="accent2"/>
                </a:solidFill>
              </a:rPr>
              <a:t>Correct Predictions/All Predictions</a:t>
            </a:r>
            <a:endParaRPr lang="en-US" sz="1200" b="1" dirty="0" smtClean="0"/>
          </a:p>
          <a:p>
            <a:pPr marL="0" indent="0">
              <a:buNone/>
            </a:pPr>
            <a:r>
              <a:rPr lang="en-IN" sz="1200" dirty="0" smtClean="0"/>
              <a:t>      </a:t>
            </a:r>
            <a:r>
              <a:rPr lang="en-US" sz="1200" dirty="0" smtClean="0"/>
              <a:t>- </a:t>
            </a:r>
            <a:r>
              <a:rPr lang="en-IN" sz="1200" dirty="0"/>
              <a:t>Accuracy </a:t>
            </a:r>
            <a:r>
              <a:rPr lang="en-US" sz="1200" dirty="0" smtClean="0"/>
              <a:t>for </a:t>
            </a:r>
            <a:r>
              <a:rPr lang="en-US" sz="1200" dirty="0"/>
              <a:t>our model is 1.0</a:t>
            </a:r>
            <a:r>
              <a:rPr lang="en-IN" sz="1200" dirty="0"/>
              <a:t>  </a:t>
            </a:r>
            <a:endParaRPr lang="en-US" sz="1200" b="1" dirty="0"/>
          </a:p>
          <a:p>
            <a:pPr marL="0" indent="0">
              <a:buNone/>
            </a:pPr>
            <a:r>
              <a:rPr lang="en-IN" sz="1200" dirty="0"/>
              <a:t/>
            </a:r>
            <a:br>
              <a:rPr lang="en-IN" sz="1200" dirty="0"/>
            </a:br>
            <a:endParaRPr lang="en-US" sz="1200" dirty="0" smtClean="0"/>
          </a:p>
        </p:txBody>
      </p:sp>
    </p:spTree>
    <p:extLst>
      <p:ext uri="{BB962C8B-B14F-4D97-AF65-F5344CB8AC3E}">
        <p14:creationId xmlns:p14="http://schemas.microsoft.com/office/powerpoint/2010/main" val="253422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r>
              <a:rPr lang="en-US" b="1" dirty="0">
                <a:solidFill>
                  <a:schemeClr val="bg1"/>
                </a:solidFill>
                <a:latin typeface="Georgia" panose="02040502050405020303" pitchFamily="18" charset="0"/>
              </a:rPr>
              <a:t>Results</a:t>
            </a:r>
            <a:endParaRPr lang="en-IN" b="1" dirty="0">
              <a:solidFill>
                <a:schemeClr val="bg1"/>
              </a:solidFill>
              <a:latin typeface="Georgia" panose="02040502050405020303" pitchFamily="18" charset="0"/>
            </a:endParaRPr>
          </a:p>
        </p:txBody>
      </p:sp>
      <p:sp>
        <p:nvSpPr>
          <p:cNvPr id="3" name="Content Placeholder 2"/>
          <p:cNvSpPr>
            <a:spLocks noGrp="1"/>
          </p:cNvSpPr>
          <p:nvPr>
            <p:ph idx="1"/>
          </p:nvPr>
        </p:nvSpPr>
        <p:spPr/>
        <p:txBody>
          <a:bodyPr>
            <a:normAutofit/>
          </a:bodyPr>
          <a:lstStyle/>
          <a:p>
            <a:r>
              <a:rPr lang="en-US" sz="1200" b="1" dirty="0"/>
              <a:t>Model Usage : </a:t>
            </a:r>
            <a:r>
              <a:rPr lang="en-US" sz="1200" dirty="0"/>
              <a:t>The saved model was successfully loaded and used to classify new images, maintaining high </a:t>
            </a:r>
            <a:r>
              <a:rPr lang="en-US" sz="1200" dirty="0" smtClean="0"/>
              <a:t>accuracy</a:t>
            </a:r>
          </a:p>
          <a:p>
            <a:pPr>
              <a:buFontTx/>
              <a:buChar char="-"/>
            </a:pPr>
            <a:r>
              <a:rPr lang="en-US" sz="1200" dirty="0" smtClean="0"/>
              <a:t>Saved </a:t>
            </a:r>
            <a:r>
              <a:rPr lang="en-US" sz="1200" dirty="0"/>
              <a:t>the model in HDF5 </a:t>
            </a:r>
            <a:r>
              <a:rPr lang="en-US" sz="1200" dirty="0" smtClean="0"/>
              <a:t>format</a:t>
            </a:r>
          </a:p>
          <a:p>
            <a:pPr>
              <a:buFontTx/>
              <a:buChar char="-"/>
            </a:pPr>
            <a:r>
              <a:rPr lang="en-US" sz="1200" dirty="0" smtClean="0"/>
              <a:t>Loaded </a:t>
            </a:r>
            <a:r>
              <a:rPr lang="en-US" sz="1200" dirty="0"/>
              <a:t>and tested the saved </a:t>
            </a:r>
            <a:r>
              <a:rPr lang="en-US" sz="1200" dirty="0" smtClean="0"/>
              <a:t>model</a:t>
            </a:r>
          </a:p>
          <a:p>
            <a:pPr>
              <a:buFontTx/>
              <a:buChar char="-"/>
            </a:pPr>
            <a:r>
              <a:rPr lang="en-US" sz="1200" dirty="0" smtClean="0"/>
              <a:t>Predicted </a:t>
            </a:r>
            <a:r>
              <a:rPr lang="en-US" sz="1200" dirty="0"/>
              <a:t>class for 'cutie_puppie.jpeg': Puppies</a:t>
            </a:r>
            <a:endParaRPr lang="en-US" sz="1200" dirty="0" smtClean="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484"/>
          <a:stretch/>
        </p:blipFill>
        <p:spPr>
          <a:xfrm>
            <a:off x="838200" y="3031837"/>
            <a:ext cx="6935224" cy="3280063"/>
          </a:xfrm>
          <a:prstGeom prst="rect">
            <a:avLst/>
          </a:prstGeom>
        </p:spPr>
      </p:pic>
    </p:spTree>
    <p:extLst>
      <p:ext uri="{BB962C8B-B14F-4D97-AF65-F5344CB8AC3E}">
        <p14:creationId xmlns:p14="http://schemas.microsoft.com/office/powerpoint/2010/main" val="4168972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r>
              <a:rPr lang="en-US" b="1" dirty="0" smtClean="0">
                <a:solidFill>
                  <a:schemeClr val="bg1"/>
                </a:solidFill>
                <a:latin typeface="Georgia" panose="02040502050405020303" pitchFamily="18" charset="0"/>
              </a:rPr>
              <a:t>Conclusion</a:t>
            </a:r>
            <a:endParaRPr lang="en-IN" b="1" dirty="0">
              <a:solidFill>
                <a:schemeClr val="bg1"/>
              </a:solidFill>
              <a:latin typeface="Georgia" panose="02040502050405020303" pitchFamily="18" charset="0"/>
            </a:endParaRPr>
          </a:p>
        </p:txBody>
      </p:sp>
      <p:sp>
        <p:nvSpPr>
          <p:cNvPr id="3" name="Content Placeholder 2"/>
          <p:cNvSpPr>
            <a:spLocks noGrp="1"/>
          </p:cNvSpPr>
          <p:nvPr>
            <p:ph idx="1"/>
          </p:nvPr>
        </p:nvSpPr>
        <p:spPr/>
        <p:txBody>
          <a:bodyPr>
            <a:normAutofit/>
          </a:bodyPr>
          <a:lstStyle/>
          <a:p>
            <a:r>
              <a:rPr lang="en-US" sz="1200" dirty="0" smtClean="0"/>
              <a:t>Model </a:t>
            </a:r>
            <a:r>
              <a:rPr lang="en-US" sz="1200" dirty="0"/>
              <a:t>successfully built and </a:t>
            </a:r>
            <a:r>
              <a:rPr lang="en-US" sz="1200" dirty="0" smtClean="0"/>
              <a:t>trained</a:t>
            </a:r>
          </a:p>
          <a:p>
            <a:r>
              <a:rPr lang="en-US" sz="1200" dirty="0" smtClean="0"/>
              <a:t>Achieved </a:t>
            </a:r>
            <a:r>
              <a:rPr lang="en-US" sz="1200" dirty="0"/>
              <a:t>high accuracy in classifying kittens and </a:t>
            </a:r>
            <a:r>
              <a:rPr lang="en-US" sz="1200" dirty="0" smtClean="0"/>
              <a:t>puppies</a:t>
            </a:r>
          </a:p>
          <a:p>
            <a:r>
              <a:rPr lang="en-US" sz="1200" dirty="0" smtClean="0"/>
              <a:t>Model </a:t>
            </a:r>
            <a:r>
              <a:rPr lang="en-US" sz="1200" dirty="0"/>
              <a:t>ready for future use</a:t>
            </a:r>
            <a:endParaRPr lang="en-US" sz="1200" dirty="0" smtClean="0"/>
          </a:p>
        </p:txBody>
      </p:sp>
    </p:spTree>
    <p:extLst>
      <p:ext uri="{BB962C8B-B14F-4D97-AF65-F5344CB8AC3E}">
        <p14:creationId xmlns:p14="http://schemas.microsoft.com/office/powerpoint/2010/main" val="307885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r>
              <a:rPr lang="en-US" b="1" dirty="0" smtClean="0">
                <a:solidFill>
                  <a:schemeClr val="bg1"/>
                </a:solidFill>
                <a:latin typeface="Georgia" panose="02040502050405020303" pitchFamily="18" charset="0"/>
              </a:rPr>
              <a:t>References</a:t>
            </a:r>
            <a:endParaRPr lang="en-IN" b="1" dirty="0">
              <a:solidFill>
                <a:schemeClr val="bg1"/>
              </a:solidFill>
              <a:latin typeface="Georgia" panose="02040502050405020303" pitchFamily="18" charset="0"/>
            </a:endParaRPr>
          </a:p>
        </p:txBody>
      </p:sp>
      <p:sp>
        <p:nvSpPr>
          <p:cNvPr id="3" name="Content Placeholder 2"/>
          <p:cNvSpPr>
            <a:spLocks noGrp="1"/>
          </p:cNvSpPr>
          <p:nvPr>
            <p:ph idx="1"/>
          </p:nvPr>
        </p:nvSpPr>
        <p:spPr/>
        <p:txBody>
          <a:bodyPr>
            <a:normAutofit/>
          </a:bodyPr>
          <a:lstStyle/>
          <a:p>
            <a:r>
              <a:rPr lang="en-US" sz="1200" dirty="0">
                <a:hlinkClick r:id="rId2"/>
              </a:rPr>
              <a:t>https://www.geeksforgeeks.org/introduction-convolution-neural-network</a:t>
            </a:r>
            <a:r>
              <a:rPr lang="en-US" sz="1200" dirty="0" smtClean="0">
                <a:hlinkClick r:id="rId2"/>
              </a:rPr>
              <a:t>/</a:t>
            </a:r>
            <a:endParaRPr lang="en-US" sz="1200" dirty="0" smtClean="0"/>
          </a:p>
          <a:p>
            <a:r>
              <a:rPr lang="en-US" sz="1200" dirty="0">
                <a:hlinkClick r:id="rId3"/>
              </a:rPr>
              <a:t>https://</a:t>
            </a:r>
            <a:r>
              <a:rPr lang="en-US" sz="1200" dirty="0" smtClean="0">
                <a:hlinkClick r:id="rId3"/>
              </a:rPr>
              <a:t>www.javatpoint.com/gpu-vs-cpu</a:t>
            </a:r>
            <a:endParaRPr lang="en-US" sz="1200" dirty="0" smtClean="0"/>
          </a:p>
          <a:p>
            <a:r>
              <a:rPr lang="en-US" sz="1200" dirty="0">
                <a:hlinkClick r:id="rId4"/>
              </a:rPr>
              <a:t>https://</a:t>
            </a:r>
            <a:r>
              <a:rPr lang="en-US" sz="1200" dirty="0" smtClean="0">
                <a:hlinkClick r:id="rId4"/>
              </a:rPr>
              <a:t>docs.streamlit.io/develop/concepts</a:t>
            </a:r>
            <a:endParaRPr lang="en-US" sz="1200" dirty="0" smtClean="0"/>
          </a:p>
          <a:p>
            <a:r>
              <a:rPr lang="en-US" sz="1200" dirty="0">
                <a:hlinkClick r:id="rId5"/>
              </a:rPr>
              <a:t>https://</a:t>
            </a:r>
            <a:r>
              <a:rPr lang="en-US" sz="1200" dirty="0" smtClean="0">
                <a:hlinkClick r:id="rId5"/>
              </a:rPr>
              <a:t>www.youtube.com/watch?v=jztwpsIzEGc</a:t>
            </a:r>
            <a:endParaRPr lang="en-US" sz="1200" dirty="0" smtClean="0"/>
          </a:p>
          <a:p>
            <a:endParaRPr lang="en-US" sz="1200" dirty="0" smtClean="0"/>
          </a:p>
          <a:p>
            <a:endParaRPr lang="en-US" sz="1200" dirty="0" smtClean="0"/>
          </a:p>
        </p:txBody>
      </p:sp>
    </p:spTree>
    <p:extLst>
      <p:ext uri="{BB962C8B-B14F-4D97-AF65-F5344CB8AC3E}">
        <p14:creationId xmlns:p14="http://schemas.microsoft.com/office/powerpoint/2010/main" val="384691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1639" y="457200"/>
            <a:ext cx="2173231" cy="2873494"/>
          </a:xfrm>
          <a:prstGeom prst="rect">
            <a:avLst/>
          </a:prstGeom>
        </p:spPr>
      </p:pic>
      <p:sp>
        <p:nvSpPr>
          <p:cNvPr id="11" name="TextBox 10"/>
          <p:cNvSpPr txBox="1"/>
          <p:nvPr/>
        </p:nvSpPr>
        <p:spPr>
          <a:xfrm>
            <a:off x="3844489" y="3495452"/>
            <a:ext cx="4607533" cy="1200329"/>
          </a:xfrm>
          <a:prstGeom prst="rect">
            <a:avLst/>
          </a:prstGeom>
          <a:noFill/>
        </p:spPr>
        <p:txBody>
          <a:bodyPr wrap="square" rtlCol="0">
            <a:spAutoFit/>
          </a:bodyPr>
          <a:lstStyle/>
          <a:p>
            <a:pPr algn="ctr"/>
            <a:r>
              <a:rPr lang="en-US" b="1" dirty="0" smtClean="0">
                <a:latin typeface="Georgia" panose="02040502050405020303" pitchFamily="18" charset="0"/>
              </a:rPr>
              <a:t>Name</a:t>
            </a:r>
            <a:r>
              <a:rPr lang="en-US" b="1" dirty="0">
                <a:latin typeface="Georgia" panose="02040502050405020303" pitchFamily="18" charset="0"/>
              </a:rPr>
              <a:t>: Mohd </a:t>
            </a:r>
            <a:r>
              <a:rPr lang="en-US" b="1" dirty="0" smtClean="0">
                <a:latin typeface="Georgia" panose="02040502050405020303" pitchFamily="18" charset="0"/>
              </a:rPr>
              <a:t>Farman </a:t>
            </a:r>
            <a:endParaRPr lang="en-US" b="1" dirty="0" smtClean="0">
              <a:latin typeface="Georgia" panose="02040502050405020303" pitchFamily="18" charset="0"/>
            </a:endParaRPr>
          </a:p>
          <a:p>
            <a:pPr algn="ctr"/>
            <a:r>
              <a:rPr lang="en-US" b="1" dirty="0" smtClean="0">
                <a:latin typeface="Georgia" panose="02040502050405020303" pitchFamily="18" charset="0"/>
              </a:rPr>
              <a:t>Data Science Intern</a:t>
            </a:r>
            <a:endParaRPr lang="en-US" b="1" dirty="0" smtClean="0">
              <a:latin typeface="Georgia" panose="02040502050405020303" pitchFamily="18" charset="0"/>
            </a:endParaRPr>
          </a:p>
          <a:p>
            <a:pPr algn="ctr"/>
            <a:r>
              <a:rPr lang="en-US" b="1" dirty="0" smtClean="0">
                <a:latin typeface="Georgia" panose="02040502050405020303" pitchFamily="18" charset="0"/>
              </a:rPr>
              <a:t>Meta </a:t>
            </a:r>
            <a:r>
              <a:rPr lang="en-US" b="1" dirty="0">
                <a:latin typeface="Georgia" panose="02040502050405020303" pitchFamily="18" charset="0"/>
              </a:rPr>
              <a:t>S</a:t>
            </a:r>
            <a:r>
              <a:rPr lang="en-US" b="1" dirty="0" smtClean="0">
                <a:latin typeface="Georgia" panose="02040502050405020303" pitchFamily="18" charset="0"/>
              </a:rPr>
              <a:t>cifor Technology,</a:t>
            </a:r>
            <a:r>
              <a:rPr lang="en-IN" dirty="0"/>
              <a:t> </a:t>
            </a:r>
            <a:r>
              <a:rPr lang="en-IN" b="1" dirty="0" smtClean="0">
                <a:latin typeface="Georgia" panose="02040502050405020303" pitchFamily="18" charset="0"/>
              </a:rPr>
              <a:t>MST03-0075</a:t>
            </a:r>
          </a:p>
          <a:p>
            <a:pPr algn="ctr"/>
            <a:r>
              <a:rPr lang="en-US" b="1" dirty="0">
                <a:latin typeface="Georgia" panose="02040502050405020303" pitchFamily="18" charset="0"/>
              </a:rPr>
              <a:t> MCA 2023, Galgotias University</a:t>
            </a:r>
            <a:endParaRPr lang="en-IN" b="1" dirty="0">
              <a:latin typeface="Georgia" panose="02040502050405020303" pitchFamily="18" charset="0"/>
            </a:endParaRPr>
          </a:p>
        </p:txBody>
      </p:sp>
    </p:spTree>
    <p:extLst>
      <p:ext uri="{BB962C8B-B14F-4D97-AF65-F5344CB8AC3E}">
        <p14:creationId xmlns:p14="http://schemas.microsoft.com/office/powerpoint/2010/main" val="291194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 xmlns:a16="http://schemas.microsoft.com/office/drawing/2014/main" id="{E3624ABB-2AA5-4355-B045-68FC7D9045C4}"/>
              </a:ext>
            </a:extLst>
          </p:cNvPr>
          <p:cNvGrpSpPr/>
          <p:nvPr/>
        </p:nvGrpSpPr>
        <p:grpSpPr>
          <a:xfrm>
            <a:off x="5038986" y="513570"/>
            <a:ext cx="7153014" cy="5822699"/>
            <a:chOff x="4912548" y="433466"/>
            <a:chExt cx="7153014" cy="5822699"/>
          </a:xfrm>
        </p:grpSpPr>
        <p:sp>
          <p:nvSpPr>
            <p:cNvPr id="98" name="TextBox 97">
              <a:extLst>
                <a:ext uri="{FF2B5EF4-FFF2-40B4-BE49-F238E27FC236}">
                  <a16:creationId xmlns="" xmlns:a16="http://schemas.microsoft.com/office/drawing/2014/main" id="{1CF7C22C-60E5-40A1-B5A2-8325140D3E5B}"/>
                </a:ext>
              </a:extLst>
            </p:cNvPr>
            <p:cNvSpPr txBox="1"/>
            <p:nvPr/>
          </p:nvSpPr>
          <p:spPr>
            <a:xfrm>
              <a:off x="4912548" y="433466"/>
              <a:ext cx="7014464" cy="584775"/>
            </a:xfrm>
            <a:prstGeom prst="rect">
              <a:avLst/>
            </a:prstGeom>
            <a:noFill/>
          </p:spPr>
          <p:txBody>
            <a:bodyPr wrap="square" rtlCol="0">
              <a:spAutoFit/>
            </a:bodyPr>
            <a:lstStyle/>
            <a:p>
              <a:pPr algn="ctr"/>
              <a:r>
                <a:rPr lang="en-US" altLang="ko-KR" sz="3200" dirty="0" smtClean="0">
                  <a:solidFill>
                    <a:schemeClr val="tx1">
                      <a:lumMod val="95000"/>
                      <a:lumOff val="5000"/>
                    </a:schemeClr>
                  </a:solidFill>
                  <a:latin typeface="Georgia" panose="02040502050405020303" pitchFamily="18" charset="0"/>
                  <a:cs typeface="Arial" panose="020B0604020202020204" pitchFamily="34" charset="0"/>
                </a:rPr>
                <a:t>  </a:t>
              </a:r>
              <a:r>
                <a:rPr lang="en-US" altLang="ko-KR" sz="3200" dirty="0" smtClean="0">
                  <a:ln w="0"/>
                  <a:solidFill>
                    <a:schemeClr val="accent6">
                      <a:lumMod val="75000"/>
                    </a:schemeClr>
                  </a:solidFill>
                  <a:effectLst>
                    <a:reflection blurRad="6350" stA="53000" endA="300" endPos="35500" dir="5400000" sy="-90000" algn="bl" rotWithShape="0"/>
                  </a:effectLst>
                  <a:latin typeface="Georgia" panose="02040502050405020303" pitchFamily="18" charset="0"/>
                  <a:cs typeface="Arial" panose="020B0604020202020204" pitchFamily="34" charset="0"/>
                </a:rPr>
                <a:t>Contents</a:t>
              </a:r>
              <a:endParaRPr lang="ko-KR" altLang="en-US" sz="3200" dirty="0">
                <a:solidFill>
                  <a:schemeClr val="accent6">
                    <a:lumMod val="75000"/>
                  </a:schemeClr>
                </a:solidFill>
                <a:latin typeface="Georgia" panose="02040502050405020303" pitchFamily="18" charset="0"/>
                <a:cs typeface="Arial" panose="020B0604020202020204" pitchFamily="34" charset="0"/>
              </a:endParaRPr>
            </a:p>
          </p:txBody>
        </p:sp>
        <p:grpSp>
          <p:nvGrpSpPr>
            <p:cNvPr id="108" name="Group 107">
              <a:extLst>
                <a:ext uri="{FF2B5EF4-FFF2-40B4-BE49-F238E27FC236}">
                  <a16:creationId xmlns="" xmlns:a16="http://schemas.microsoft.com/office/drawing/2014/main" id="{664B6488-FF62-4B55-B6F7-49A178986826}"/>
                </a:ext>
              </a:extLst>
            </p:cNvPr>
            <p:cNvGrpSpPr/>
            <p:nvPr/>
          </p:nvGrpSpPr>
          <p:grpSpPr>
            <a:xfrm>
              <a:off x="4912548" y="1445723"/>
              <a:ext cx="7153014" cy="4810442"/>
              <a:chOff x="4926403" y="1373073"/>
              <a:chExt cx="7153014" cy="4810442"/>
            </a:xfrm>
          </p:grpSpPr>
          <p:sp>
            <p:nvSpPr>
              <p:cNvPr id="93" name="Google Shape;237;p16">
                <a:extLst>
                  <a:ext uri="{FF2B5EF4-FFF2-40B4-BE49-F238E27FC236}">
                    <a16:creationId xmlns="" xmlns:a16="http://schemas.microsoft.com/office/drawing/2014/main" id="{732B89A4-8451-44B5-BD6D-55E8492E8ACF}"/>
                  </a:ext>
                </a:extLst>
              </p:cNvPr>
              <p:cNvSpPr/>
              <p:nvPr/>
            </p:nvSpPr>
            <p:spPr>
              <a:xfrm>
                <a:off x="4926404" y="1373073"/>
                <a:ext cx="793409" cy="793409"/>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Georgia Pro Cond" panose="02040506050405020303" pitchFamily="18" charset="0"/>
                    <a:ea typeface="Fira Sans Extra Condensed"/>
                    <a:cs typeface="Fira Sans Extra Condensed"/>
                    <a:sym typeface="Fira Sans Extra Condensed"/>
                  </a:rPr>
                  <a:t>01</a:t>
                </a:r>
                <a:endParaRPr sz="2400" dirty="0">
                  <a:solidFill>
                    <a:schemeClr val="lt1"/>
                  </a:solidFill>
                  <a:latin typeface="Georgia Pro Cond" panose="02040506050405020303" pitchFamily="18" charset="0"/>
                </a:endParaRPr>
              </a:p>
            </p:txBody>
          </p:sp>
          <p:sp>
            <p:nvSpPr>
              <p:cNvPr id="33" name="Google Shape;303;p16">
                <a:extLst>
                  <a:ext uri="{FF2B5EF4-FFF2-40B4-BE49-F238E27FC236}">
                    <a16:creationId xmlns="" xmlns:a16="http://schemas.microsoft.com/office/drawing/2014/main" id="{B101CAD7-0B42-467F-A9E8-9DF128D33708}"/>
                  </a:ext>
                </a:extLst>
              </p:cNvPr>
              <p:cNvSpPr/>
              <p:nvPr/>
            </p:nvSpPr>
            <p:spPr>
              <a:xfrm>
                <a:off x="8568155" y="1373074"/>
                <a:ext cx="793409" cy="79341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Georgia Pro Cond" panose="02040506050405020303" pitchFamily="18" charset="0"/>
                    <a:ea typeface="Fira Sans Extra Condensed"/>
                    <a:cs typeface="Fira Sans Extra Condensed"/>
                    <a:sym typeface="Fira Sans Extra Condensed"/>
                  </a:rPr>
                  <a:t>04</a:t>
                </a:r>
                <a:endParaRPr sz="2400">
                  <a:solidFill>
                    <a:schemeClr val="lt1"/>
                  </a:solidFill>
                  <a:latin typeface="Georgia Pro Cond" panose="02040506050405020303" pitchFamily="18" charset="0"/>
                </a:endParaRPr>
              </a:p>
            </p:txBody>
          </p:sp>
          <p:sp>
            <p:nvSpPr>
              <p:cNvPr id="29" name="Google Shape;308;p16">
                <a:extLst>
                  <a:ext uri="{FF2B5EF4-FFF2-40B4-BE49-F238E27FC236}">
                    <a16:creationId xmlns="" xmlns:a16="http://schemas.microsoft.com/office/drawing/2014/main" id="{EFBFBD99-3B99-415A-98D1-311CDA80F97A}"/>
                  </a:ext>
                </a:extLst>
              </p:cNvPr>
              <p:cNvSpPr/>
              <p:nvPr/>
            </p:nvSpPr>
            <p:spPr>
              <a:xfrm>
                <a:off x="4926403" y="3342586"/>
                <a:ext cx="793409" cy="79341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Georgia Pro Cond" panose="02040506050405020303" pitchFamily="18" charset="0"/>
                    <a:ea typeface="Fira Sans Extra Condensed"/>
                    <a:cs typeface="Fira Sans Extra Condensed"/>
                    <a:sym typeface="Fira Sans Extra Condensed"/>
                  </a:rPr>
                  <a:t>02</a:t>
                </a:r>
                <a:endParaRPr sz="2400" dirty="0">
                  <a:solidFill>
                    <a:schemeClr val="lt1"/>
                  </a:solidFill>
                  <a:latin typeface="Georgia Pro Cond" panose="02040506050405020303" pitchFamily="18" charset="0"/>
                </a:endParaRPr>
              </a:p>
            </p:txBody>
          </p:sp>
          <p:sp>
            <p:nvSpPr>
              <p:cNvPr id="25" name="Google Shape;313;p16">
                <a:extLst>
                  <a:ext uri="{FF2B5EF4-FFF2-40B4-BE49-F238E27FC236}">
                    <a16:creationId xmlns="" xmlns:a16="http://schemas.microsoft.com/office/drawing/2014/main" id="{79CC3117-D3EB-4323-870C-C97C06CE0137}"/>
                  </a:ext>
                </a:extLst>
              </p:cNvPr>
              <p:cNvSpPr/>
              <p:nvPr/>
            </p:nvSpPr>
            <p:spPr>
              <a:xfrm>
                <a:off x="4926403" y="5293067"/>
                <a:ext cx="793409" cy="79341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Georgia Pro Cond" panose="02040506050405020303" pitchFamily="18" charset="0"/>
                    <a:ea typeface="Fira Sans Extra Condensed"/>
                    <a:cs typeface="Fira Sans Extra Condensed"/>
                    <a:sym typeface="Fira Sans Extra Condensed"/>
                  </a:rPr>
                  <a:t>03</a:t>
                </a:r>
                <a:endParaRPr sz="2400" dirty="0">
                  <a:solidFill>
                    <a:schemeClr val="lt1"/>
                  </a:solidFill>
                  <a:latin typeface="Georgia Pro Cond" panose="02040506050405020303" pitchFamily="18" charset="0"/>
                </a:endParaRPr>
              </a:p>
            </p:txBody>
          </p:sp>
          <p:sp>
            <p:nvSpPr>
              <p:cNvPr id="21" name="Google Shape;318;p16">
                <a:extLst>
                  <a:ext uri="{FF2B5EF4-FFF2-40B4-BE49-F238E27FC236}">
                    <a16:creationId xmlns="" xmlns:a16="http://schemas.microsoft.com/office/drawing/2014/main" id="{EFFDBF0C-7B0E-4BBC-BFA0-6B3EF2109904}"/>
                  </a:ext>
                </a:extLst>
              </p:cNvPr>
              <p:cNvSpPr/>
              <p:nvPr/>
            </p:nvSpPr>
            <p:spPr>
              <a:xfrm>
                <a:off x="8568155" y="3378992"/>
                <a:ext cx="793409" cy="793409"/>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Georgia Pro Cond" panose="02040506050405020303" pitchFamily="18" charset="0"/>
                    <a:ea typeface="Fira Sans Extra Condensed"/>
                    <a:cs typeface="Fira Sans Extra Condensed"/>
                    <a:sym typeface="Fira Sans Extra Condensed"/>
                  </a:rPr>
                  <a:t>05</a:t>
                </a:r>
                <a:endParaRPr sz="2400">
                  <a:solidFill>
                    <a:schemeClr val="lt1"/>
                  </a:solidFill>
                  <a:latin typeface="Georgia Pro Cond" panose="02040506050405020303" pitchFamily="18" charset="0"/>
                </a:endParaRPr>
              </a:p>
            </p:txBody>
          </p:sp>
          <p:sp>
            <p:nvSpPr>
              <p:cNvPr id="17" name="Google Shape;323;p16">
                <a:extLst>
                  <a:ext uri="{FF2B5EF4-FFF2-40B4-BE49-F238E27FC236}">
                    <a16:creationId xmlns="" xmlns:a16="http://schemas.microsoft.com/office/drawing/2014/main" id="{EF6E4A45-F51C-4594-8CAD-931657E4401E}"/>
                  </a:ext>
                </a:extLst>
              </p:cNvPr>
              <p:cNvSpPr/>
              <p:nvPr/>
            </p:nvSpPr>
            <p:spPr>
              <a:xfrm>
                <a:off x="8568155" y="5294368"/>
                <a:ext cx="793409" cy="793409"/>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Georgia Pro Cond" panose="02040506050405020303" pitchFamily="18" charset="0"/>
                    <a:ea typeface="Fira Sans Extra Condensed"/>
                    <a:cs typeface="Fira Sans Extra Condensed"/>
                    <a:sym typeface="Fira Sans Extra Condensed"/>
                  </a:rPr>
                  <a:t>06</a:t>
                </a:r>
                <a:endParaRPr sz="2400">
                  <a:solidFill>
                    <a:schemeClr val="lt1"/>
                  </a:solidFill>
                  <a:latin typeface="Georgia Pro Cond" panose="02040506050405020303" pitchFamily="18" charset="0"/>
                </a:endParaRPr>
              </a:p>
            </p:txBody>
          </p:sp>
          <p:cxnSp>
            <p:nvCxnSpPr>
              <p:cNvPr id="12" name="Google Shape;324;p16">
                <a:extLst>
                  <a:ext uri="{FF2B5EF4-FFF2-40B4-BE49-F238E27FC236}">
                    <a16:creationId xmlns="" xmlns:a16="http://schemas.microsoft.com/office/drawing/2014/main" id="{46A65866-BFC5-4305-B8E1-012965E97B4E}"/>
                  </a:ext>
                </a:extLst>
              </p:cNvPr>
              <p:cNvCxnSpPr>
                <a:stCxn id="93" idx="4"/>
                <a:endCxn id="29" idx="0"/>
              </p:cNvCxnSpPr>
              <p:nvPr/>
            </p:nvCxnSpPr>
            <p:spPr>
              <a:xfrm flipH="1">
                <a:off x="5323108" y="2166482"/>
                <a:ext cx="1" cy="1176104"/>
              </a:xfrm>
              <a:prstGeom prst="straightConnector1">
                <a:avLst/>
              </a:prstGeom>
              <a:noFill/>
              <a:ln w="9525" cap="flat" cmpd="sng">
                <a:solidFill>
                  <a:schemeClr val="dk2"/>
                </a:solidFill>
                <a:prstDash val="solid"/>
                <a:round/>
                <a:headEnd type="none" w="med" len="med"/>
                <a:tailEnd type="triangle" w="med" len="med"/>
              </a:ln>
            </p:spPr>
          </p:cxnSp>
          <p:cxnSp>
            <p:nvCxnSpPr>
              <p:cNvPr id="13" name="Google Shape;325;p16">
                <a:extLst>
                  <a:ext uri="{FF2B5EF4-FFF2-40B4-BE49-F238E27FC236}">
                    <a16:creationId xmlns="" xmlns:a16="http://schemas.microsoft.com/office/drawing/2014/main" id="{4496519B-5AE4-47F5-9014-5A273A972ED8}"/>
                  </a:ext>
                </a:extLst>
              </p:cNvPr>
              <p:cNvCxnSpPr>
                <a:stCxn id="29" idx="4"/>
                <a:endCxn id="25" idx="0"/>
              </p:cNvCxnSpPr>
              <p:nvPr/>
            </p:nvCxnSpPr>
            <p:spPr>
              <a:xfrm>
                <a:off x="5323108" y="4135996"/>
                <a:ext cx="0" cy="1157071"/>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326;p16">
                <a:extLst>
                  <a:ext uri="{FF2B5EF4-FFF2-40B4-BE49-F238E27FC236}">
                    <a16:creationId xmlns="" xmlns:a16="http://schemas.microsoft.com/office/drawing/2014/main" id="{3B95C9B3-0E62-46DE-87D8-E4F9F8D5B376}"/>
                  </a:ext>
                </a:extLst>
              </p:cNvPr>
              <p:cNvCxnSpPr>
                <a:stCxn id="33" idx="4"/>
                <a:endCxn id="21" idx="0"/>
              </p:cNvCxnSpPr>
              <p:nvPr/>
            </p:nvCxnSpPr>
            <p:spPr>
              <a:xfrm>
                <a:off x="8964860" y="2166484"/>
                <a:ext cx="0" cy="1212508"/>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327;p16">
                <a:extLst>
                  <a:ext uri="{FF2B5EF4-FFF2-40B4-BE49-F238E27FC236}">
                    <a16:creationId xmlns="" xmlns:a16="http://schemas.microsoft.com/office/drawing/2014/main" id="{34009280-1523-4E00-834A-19F1C52DF365}"/>
                  </a:ext>
                </a:extLst>
              </p:cNvPr>
              <p:cNvCxnSpPr>
                <a:stCxn id="21" idx="4"/>
                <a:endCxn id="17" idx="0"/>
              </p:cNvCxnSpPr>
              <p:nvPr/>
            </p:nvCxnSpPr>
            <p:spPr>
              <a:xfrm>
                <a:off x="8964860" y="4172401"/>
                <a:ext cx="0" cy="1121967"/>
              </a:xfrm>
              <a:prstGeom prst="straightConnector1">
                <a:avLst/>
              </a:prstGeom>
              <a:noFill/>
              <a:ln w="9525" cap="flat" cmpd="sng">
                <a:solidFill>
                  <a:schemeClr val="dk2"/>
                </a:solidFill>
                <a:prstDash val="solid"/>
                <a:round/>
                <a:headEnd type="none" w="med" len="med"/>
                <a:tailEnd type="triangle" w="med" len="med"/>
              </a:ln>
            </p:spPr>
          </p:cxnSp>
          <p:sp>
            <p:nvSpPr>
              <p:cNvPr id="99" name="TextBox 98">
                <a:extLst>
                  <a:ext uri="{FF2B5EF4-FFF2-40B4-BE49-F238E27FC236}">
                    <a16:creationId xmlns="" xmlns:a16="http://schemas.microsoft.com/office/drawing/2014/main" id="{97F09ACC-7BA1-4BAE-B7C4-BBF194D0EDA6}"/>
                  </a:ext>
                </a:extLst>
              </p:cNvPr>
              <p:cNvSpPr txBox="1"/>
              <p:nvPr/>
            </p:nvSpPr>
            <p:spPr>
              <a:xfrm>
                <a:off x="5890124" y="1428145"/>
                <a:ext cx="2579305" cy="852541"/>
              </a:xfrm>
              <a:prstGeom prst="rect">
                <a:avLst/>
              </a:prstGeom>
              <a:noFill/>
            </p:spPr>
            <p:txBody>
              <a:bodyPr wrap="square" rtlCol="0">
                <a:spAutoFit/>
              </a:bodyPr>
              <a:lstStyle/>
              <a:p>
                <a:pPr lvl="0" indent="0" defTabSz="1219170">
                  <a:spcBef>
                    <a:spcPct val="20000"/>
                  </a:spcBef>
                  <a:spcAft>
                    <a:spcPts val="0"/>
                  </a:spcAft>
                  <a:buNone/>
                  <a:defRPr/>
                </a:pPr>
                <a:r>
                  <a:rPr lang="en-US" sz="1400" b="1" dirty="0" smtClean="0">
                    <a:solidFill>
                      <a:schemeClr val="tx1">
                        <a:lumMod val="95000"/>
                        <a:lumOff val="5000"/>
                      </a:schemeClr>
                    </a:solidFill>
                    <a:latin typeface="Georgia" panose="02040502050405020303" pitchFamily="18" charset="0"/>
                    <a:sym typeface="Fira Sans Extra Condensed"/>
                  </a:rPr>
                  <a:t>About</a:t>
                </a:r>
                <a:endParaRPr lang="en-IN" sz="1400" b="1" dirty="0">
                  <a:solidFill>
                    <a:schemeClr val="tx1">
                      <a:lumMod val="95000"/>
                      <a:lumOff val="5000"/>
                    </a:schemeClr>
                  </a:solidFill>
                  <a:latin typeface="Georgia" panose="02040502050405020303" pitchFamily="18" charset="0"/>
                  <a:sym typeface="Fira Sans Extra Condensed"/>
                </a:endParaRPr>
              </a:p>
              <a:p>
                <a:pPr defTabSz="1219170">
                  <a:spcBef>
                    <a:spcPct val="20000"/>
                  </a:spcBef>
                  <a:defRPr/>
                </a:pPr>
                <a:endParaRPr lang="en-US" sz="200" b="1" dirty="0">
                  <a:solidFill>
                    <a:srgbClr val="4D4D4D"/>
                  </a:solidFill>
                  <a:latin typeface="Candara" panose="020E0502030303020204" pitchFamily="34" charset="0"/>
                </a:endParaRPr>
              </a:p>
              <a:p>
                <a:r>
                  <a:rPr lang="en-US" sz="1100" dirty="0" smtClean="0">
                    <a:solidFill>
                      <a:schemeClr val="tx1">
                        <a:lumMod val="95000"/>
                        <a:lumOff val="5000"/>
                      </a:schemeClr>
                    </a:solidFill>
                    <a:latin typeface="Georgia Pro Light" panose="02040302050405020303" pitchFamily="18" charset="0"/>
                  </a:rPr>
                  <a:t>Short summary about the project, subtitle for the model, task and how it start.</a:t>
                </a:r>
                <a:endParaRPr lang="en-US" sz="1100" dirty="0">
                  <a:solidFill>
                    <a:schemeClr val="tx1">
                      <a:lumMod val="95000"/>
                      <a:lumOff val="5000"/>
                    </a:schemeClr>
                  </a:solidFill>
                  <a:latin typeface="Georgia Pro Light" panose="02040302050405020303" pitchFamily="18" charset="0"/>
                </a:endParaRPr>
              </a:p>
            </p:txBody>
          </p:sp>
          <p:sp>
            <p:nvSpPr>
              <p:cNvPr id="100" name="TextBox 99">
                <a:extLst>
                  <a:ext uri="{FF2B5EF4-FFF2-40B4-BE49-F238E27FC236}">
                    <a16:creationId xmlns="" xmlns:a16="http://schemas.microsoft.com/office/drawing/2014/main" id="{1EBABCD9-A771-470D-B8C1-C1AB97AAF68E}"/>
                  </a:ext>
                </a:extLst>
              </p:cNvPr>
              <p:cNvSpPr txBox="1"/>
              <p:nvPr/>
            </p:nvSpPr>
            <p:spPr>
              <a:xfrm>
                <a:off x="5890124" y="3416126"/>
                <a:ext cx="2579305" cy="680186"/>
              </a:xfrm>
              <a:prstGeom prst="rect">
                <a:avLst/>
              </a:prstGeom>
              <a:noFill/>
            </p:spPr>
            <p:txBody>
              <a:bodyPr wrap="square" rtlCol="0">
                <a:spAutoFit/>
              </a:bodyPr>
              <a:lstStyle/>
              <a:p>
                <a:pPr lvl="0" indent="0" defTabSz="1219170">
                  <a:spcBef>
                    <a:spcPct val="20000"/>
                  </a:spcBef>
                  <a:spcAft>
                    <a:spcPts val="0"/>
                  </a:spcAft>
                  <a:buNone/>
                  <a:defRPr/>
                </a:pPr>
                <a:r>
                  <a:rPr lang="en" sz="1400" b="1" dirty="0" smtClean="0">
                    <a:solidFill>
                      <a:schemeClr val="tx1">
                        <a:lumMod val="95000"/>
                        <a:lumOff val="5000"/>
                      </a:schemeClr>
                    </a:solidFill>
                    <a:latin typeface="Georgia" panose="02040502050405020303" pitchFamily="18" charset="0"/>
                    <a:sym typeface="Fira Sans Extra Condensed"/>
                  </a:rPr>
                  <a:t>Tools</a:t>
                </a:r>
                <a:endParaRPr lang="en" sz="1400" b="1" dirty="0">
                  <a:solidFill>
                    <a:schemeClr val="tx1">
                      <a:lumMod val="95000"/>
                      <a:lumOff val="5000"/>
                    </a:schemeClr>
                  </a:solidFill>
                  <a:latin typeface="Georgia" panose="02040502050405020303" pitchFamily="18" charset="0"/>
                  <a:sym typeface="Fira Sans Extra Condensed"/>
                </a:endParaRPr>
              </a:p>
              <a:p>
                <a:pPr lvl="0" indent="0" defTabSz="1219170">
                  <a:spcBef>
                    <a:spcPct val="20000"/>
                  </a:spcBef>
                  <a:spcAft>
                    <a:spcPts val="0"/>
                  </a:spcAft>
                  <a:buNone/>
                  <a:defRPr/>
                </a:pPr>
                <a:r>
                  <a:rPr lang="en-IN" sz="1100" dirty="0">
                    <a:solidFill>
                      <a:schemeClr val="tx1">
                        <a:lumMod val="95000"/>
                        <a:lumOff val="5000"/>
                      </a:schemeClr>
                    </a:solidFill>
                    <a:latin typeface="Georgia Pro Light" panose="02040302050405020303" pitchFamily="18" charset="0"/>
                    <a:sym typeface="Fira Sans Extra Condensed"/>
                  </a:rPr>
                  <a:t>D</a:t>
                </a:r>
                <a:r>
                  <a:rPr lang="en" sz="1100" dirty="0">
                    <a:solidFill>
                      <a:schemeClr val="tx1">
                        <a:lumMod val="95000"/>
                        <a:lumOff val="5000"/>
                      </a:schemeClr>
                    </a:solidFill>
                    <a:latin typeface="Georgia Pro Light" panose="02040302050405020303" pitchFamily="18" charset="0"/>
                    <a:sym typeface="Fira Sans Extra Condensed"/>
                  </a:rPr>
                  <a:t>iscus about </a:t>
                </a:r>
                <a:r>
                  <a:rPr lang="en-US" sz="1100" dirty="0" smtClean="0">
                    <a:solidFill>
                      <a:schemeClr val="tx1">
                        <a:lumMod val="95000"/>
                        <a:lumOff val="5000"/>
                      </a:schemeClr>
                    </a:solidFill>
                    <a:latin typeface="Georgia Pro Light" panose="02040302050405020303" pitchFamily="18" charset="0"/>
                  </a:rPr>
                  <a:t>tools, software and platform. </a:t>
                </a:r>
                <a:endParaRPr lang="en-US" sz="1100" dirty="0">
                  <a:solidFill>
                    <a:schemeClr val="tx1">
                      <a:lumMod val="95000"/>
                      <a:lumOff val="5000"/>
                    </a:schemeClr>
                  </a:solidFill>
                  <a:latin typeface="Georgia Pro Light" panose="02040302050405020303" pitchFamily="18" charset="0"/>
                </a:endParaRPr>
              </a:p>
            </p:txBody>
          </p:sp>
          <p:sp>
            <p:nvSpPr>
              <p:cNvPr id="101" name="TextBox 100">
                <a:extLst>
                  <a:ext uri="{FF2B5EF4-FFF2-40B4-BE49-F238E27FC236}">
                    <a16:creationId xmlns="" xmlns:a16="http://schemas.microsoft.com/office/drawing/2014/main" id="{D4897DE3-D19F-423D-8A92-FFC4F35B10EB}"/>
                  </a:ext>
                </a:extLst>
              </p:cNvPr>
              <p:cNvSpPr txBox="1"/>
              <p:nvPr/>
            </p:nvSpPr>
            <p:spPr>
              <a:xfrm>
                <a:off x="5760232" y="5293067"/>
                <a:ext cx="2579305" cy="680186"/>
              </a:xfrm>
              <a:prstGeom prst="rect">
                <a:avLst/>
              </a:prstGeom>
              <a:noFill/>
            </p:spPr>
            <p:txBody>
              <a:bodyPr wrap="square" rtlCol="0">
                <a:spAutoFit/>
              </a:bodyPr>
              <a:lstStyle/>
              <a:p>
                <a:r>
                  <a:rPr lang="en" sz="1400" b="1" dirty="0">
                    <a:solidFill>
                      <a:prstClr val="black">
                        <a:lumMod val="95000"/>
                        <a:lumOff val="5000"/>
                      </a:prstClr>
                    </a:solidFill>
                    <a:latin typeface="Georgia" panose="02040502050405020303" pitchFamily="18" charset="0"/>
                    <a:sym typeface="Fira Sans Extra Condensed"/>
                  </a:rPr>
                  <a:t>Methodology </a:t>
                </a:r>
                <a:endParaRPr lang="en" sz="1400" b="1" dirty="0" smtClean="0">
                  <a:solidFill>
                    <a:prstClr val="black">
                      <a:lumMod val="95000"/>
                      <a:lumOff val="5000"/>
                    </a:prstClr>
                  </a:solidFill>
                  <a:latin typeface="Georgia" panose="02040502050405020303" pitchFamily="18" charset="0"/>
                  <a:sym typeface="Fira Sans Extra Condensed"/>
                </a:endParaRPr>
              </a:p>
              <a:p>
                <a:pPr defTabSz="1219170">
                  <a:spcBef>
                    <a:spcPct val="20000"/>
                  </a:spcBef>
                  <a:defRPr/>
                </a:pPr>
                <a:r>
                  <a:rPr lang="en-IN" sz="1100" dirty="0">
                    <a:solidFill>
                      <a:schemeClr val="tx1">
                        <a:lumMod val="95000"/>
                        <a:lumOff val="5000"/>
                      </a:schemeClr>
                    </a:solidFill>
                    <a:latin typeface="Georgia Pro Light" panose="02040302050405020303" pitchFamily="18" charset="0"/>
                    <a:sym typeface="Fira Sans Extra Condensed"/>
                  </a:rPr>
                  <a:t>D</a:t>
                </a:r>
                <a:r>
                  <a:rPr lang="en" sz="1100" dirty="0">
                    <a:solidFill>
                      <a:schemeClr val="tx1">
                        <a:lumMod val="95000"/>
                        <a:lumOff val="5000"/>
                      </a:schemeClr>
                    </a:solidFill>
                    <a:latin typeface="Georgia Pro Light" panose="02040302050405020303" pitchFamily="18" charset="0"/>
                    <a:sym typeface="Fira Sans Extra Condensed"/>
                  </a:rPr>
                  <a:t>escribe all the methods which are which in this project</a:t>
                </a:r>
              </a:p>
            </p:txBody>
          </p:sp>
          <p:sp>
            <p:nvSpPr>
              <p:cNvPr id="102" name="TextBox 101">
                <a:extLst>
                  <a:ext uri="{FF2B5EF4-FFF2-40B4-BE49-F238E27FC236}">
                    <a16:creationId xmlns="" xmlns:a16="http://schemas.microsoft.com/office/drawing/2014/main" id="{0DE056A7-93E6-413C-9C7C-31BF1C9E766D}"/>
                  </a:ext>
                </a:extLst>
              </p:cNvPr>
              <p:cNvSpPr txBox="1"/>
              <p:nvPr/>
            </p:nvSpPr>
            <p:spPr>
              <a:xfrm>
                <a:off x="9500112" y="1446614"/>
                <a:ext cx="2579305" cy="680186"/>
              </a:xfrm>
              <a:prstGeom prst="rect">
                <a:avLst/>
              </a:prstGeom>
              <a:noFill/>
            </p:spPr>
            <p:txBody>
              <a:bodyPr wrap="square" rtlCol="0">
                <a:spAutoFit/>
              </a:bodyPr>
              <a:lstStyle/>
              <a:p>
                <a:pPr lvl="0" defTabSz="1219170">
                  <a:spcBef>
                    <a:spcPct val="20000"/>
                  </a:spcBef>
                  <a:defRPr/>
                </a:pPr>
                <a:r>
                  <a:rPr lang="en-US" sz="1400" b="1" dirty="0" smtClean="0">
                    <a:solidFill>
                      <a:prstClr val="black">
                        <a:lumMod val="95000"/>
                        <a:lumOff val="5000"/>
                      </a:prstClr>
                    </a:solidFill>
                    <a:latin typeface="Georgia" panose="02040502050405020303" pitchFamily="18" charset="0"/>
                    <a:sym typeface="Fira Sans Extra Condensed"/>
                  </a:rPr>
                  <a:t>Result</a:t>
                </a:r>
              </a:p>
              <a:p>
                <a:pPr defTabSz="1219170">
                  <a:spcBef>
                    <a:spcPct val="20000"/>
                  </a:spcBef>
                  <a:defRPr/>
                </a:pPr>
                <a:r>
                  <a:rPr lang="en-US" sz="1100" dirty="0">
                    <a:solidFill>
                      <a:schemeClr val="tx1">
                        <a:lumMod val="95000"/>
                        <a:lumOff val="5000"/>
                      </a:schemeClr>
                    </a:solidFill>
                    <a:latin typeface="Georgia Pro Light" panose="02040302050405020303" pitchFamily="18" charset="0"/>
                    <a:sym typeface="Fira Sans Extra Condensed"/>
                  </a:rPr>
                  <a:t>Find the performance ,accuracy and evaluation of the model</a:t>
                </a:r>
                <a:endParaRPr lang="en-IN" sz="1100" dirty="0">
                  <a:solidFill>
                    <a:schemeClr val="tx1">
                      <a:lumMod val="95000"/>
                      <a:lumOff val="5000"/>
                    </a:schemeClr>
                  </a:solidFill>
                  <a:latin typeface="Georgia Pro Light" panose="02040302050405020303" pitchFamily="18" charset="0"/>
                  <a:sym typeface="Fira Sans Extra Condensed"/>
                </a:endParaRPr>
              </a:p>
            </p:txBody>
          </p:sp>
          <p:sp>
            <p:nvSpPr>
              <p:cNvPr id="103" name="TextBox 102">
                <a:extLst>
                  <a:ext uri="{FF2B5EF4-FFF2-40B4-BE49-F238E27FC236}">
                    <a16:creationId xmlns="" xmlns:a16="http://schemas.microsoft.com/office/drawing/2014/main" id="{741111C9-41BB-47FD-92AB-6F34521A5C51}"/>
                  </a:ext>
                </a:extLst>
              </p:cNvPr>
              <p:cNvSpPr txBox="1"/>
              <p:nvPr/>
            </p:nvSpPr>
            <p:spPr>
              <a:xfrm>
                <a:off x="9500112" y="3452531"/>
                <a:ext cx="2579305" cy="680186"/>
              </a:xfrm>
              <a:prstGeom prst="rect">
                <a:avLst/>
              </a:prstGeom>
              <a:noFill/>
            </p:spPr>
            <p:txBody>
              <a:bodyPr wrap="square" rtlCol="0">
                <a:spAutoFit/>
              </a:bodyPr>
              <a:lstStyle/>
              <a:p>
                <a:pPr defTabSz="1219170">
                  <a:spcBef>
                    <a:spcPct val="20000"/>
                  </a:spcBef>
                  <a:defRPr/>
                </a:pPr>
                <a:r>
                  <a:rPr lang="en-US" sz="1400" b="1" dirty="0" smtClean="0">
                    <a:solidFill>
                      <a:schemeClr val="tx1">
                        <a:lumMod val="95000"/>
                        <a:lumOff val="5000"/>
                      </a:schemeClr>
                    </a:solidFill>
                    <a:latin typeface="Georgia" panose="02040502050405020303" pitchFamily="18" charset="0"/>
                    <a:sym typeface="Fira Sans Extra Condensed"/>
                  </a:rPr>
                  <a:t>Conclusion</a:t>
                </a:r>
              </a:p>
              <a:p>
                <a:pPr defTabSz="1219170">
                  <a:spcBef>
                    <a:spcPct val="20000"/>
                  </a:spcBef>
                  <a:defRPr/>
                </a:pPr>
                <a:r>
                  <a:rPr lang="en-US" sz="1100" dirty="0">
                    <a:solidFill>
                      <a:schemeClr val="tx1">
                        <a:lumMod val="95000"/>
                        <a:lumOff val="5000"/>
                      </a:schemeClr>
                    </a:solidFill>
                    <a:latin typeface="Georgia Pro Light" panose="02040302050405020303" pitchFamily="18" charset="0"/>
                    <a:sym typeface="Fira Sans Extra Condensed"/>
                  </a:rPr>
                  <a:t>Final conclusion after test and train the model</a:t>
                </a:r>
                <a:endParaRPr lang="en-IN" sz="1100" dirty="0">
                  <a:solidFill>
                    <a:schemeClr val="tx1">
                      <a:lumMod val="95000"/>
                      <a:lumOff val="5000"/>
                    </a:schemeClr>
                  </a:solidFill>
                  <a:latin typeface="Georgia Pro Light" panose="02040302050405020303" pitchFamily="18" charset="0"/>
                  <a:sym typeface="Fira Sans Extra Condensed"/>
                </a:endParaRPr>
              </a:p>
            </p:txBody>
          </p:sp>
          <p:sp>
            <p:nvSpPr>
              <p:cNvPr id="104" name="TextBox 103">
                <a:extLst>
                  <a:ext uri="{FF2B5EF4-FFF2-40B4-BE49-F238E27FC236}">
                    <a16:creationId xmlns="" xmlns:a16="http://schemas.microsoft.com/office/drawing/2014/main" id="{2EFE3C65-C6B2-489A-A1EE-CA929682B144}"/>
                  </a:ext>
                </a:extLst>
              </p:cNvPr>
              <p:cNvSpPr txBox="1"/>
              <p:nvPr/>
            </p:nvSpPr>
            <p:spPr>
              <a:xfrm>
                <a:off x="9500112" y="5367907"/>
                <a:ext cx="2579305" cy="815608"/>
              </a:xfrm>
              <a:prstGeom prst="rect">
                <a:avLst/>
              </a:prstGeom>
              <a:noFill/>
            </p:spPr>
            <p:txBody>
              <a:bodyPr wrap="square" rtlCol="0">
                <a:spAutoFit/>
              </a:bodyPr>
              <a:lstStyle/>
              <a:p>
                <a:r>
                  <a:rPr lang="en-US" sz="1400" b="1" dirty="0" smtClean="0">
                    <a:solidFill>
                      <a:schemeClr val="tx1">
                        <a:lumMod val="95000"/>
                        <a:lumOff val="5000"/>
                      </a:schemeClr>
                    </a:solidFill>
                    <a:latin typeface="Georgia" panose="02040502050405020303" pitchFamily="18" charset="0"/>
                  </a:rPr>
                  <a:t>References</a:t>
                </a:r>
              </a:p>
              <a:p>
                <a:r>
                  <a:rPr lang="en-US" sz="1100" dirty="0">
                    <a:solidFill>
                      <a:schemeClr val="tx1">
                        <a:lumMod val="95000"/>
                        <a:lumOff val="5000"/>
                      </a:schemeClr>
                    </a:solidFill>
                    <a:latin typeface="Georgia Pro Light" panose="02040302050405020303" pitchFamily="18" charset="0"/>
                  </a:rPr>
                  <a:t>Mention all the sources which help </a:t>
                </a:r>
                <a:r>
                  <a:rPr lang="en-US" sz="1100" dirty="0" smtClean="0">
                    <a:solidFill>
                      <a:schemeClr val="tx1">
                        <a:lumMod val="95000"/>
                        <a:lumOff val="5000"/>
                      </a:schemeClr>
                    </a:solidFill>
                    <a:latin typeface="Georgia Pro Light" panose="02040302050405020303" pitchFamily="18" charset="0"/>
                  </a:rPr>
                  <a:t>to </a:t>
                </a:r>
                <a:r>
                  <a:rPr lang="en-US" sz="1100" dirty="0">
                    <a:solidFill>
                      <a:schemeClr val="tx1">
                        <a:lumMod val="95000"/>
                        <a:lumOff val="5000"/>
                      </a:schemeClr>
                    </a:solidFill>
                    <a:latin typeface="Georgia Pro Light" panose="02040302050405020303" pitchFamily="18" charset="0"/>
                  </a:rPr>
                  <a:t>create this </a:t>
                </a:r>
                <a:r>
                  <a:rPr lang="en-US" sz="1100" dirty="0" smtClean="0">
                    <a:solidFill>
                      <a:schemeClr val="tx1">
                        <a:lumMod val="95000"/>
                        <a:lumOff val="5000"/>
                      </a:schemeClr>
                    </a:solidFill>
                    <a:latin typeface="Georgia Pro Light" panose="02040302050405020303" pitchFamily="18" charset="0"/>
                  </a:rPr>
                  <a:t>model and give depth knowledge about all the component</a:t>
                </a:r>
                <a:endParaRPr lang="en-US" sz="1100" dirty="0">
                  <a:solidFill>
                    <a:schemeClr val="tx1">
                      <a:lumMod val="95000"/>
                      <a:lumOff val="5000"/>
                    </a:schemeClr>
                  </a:solidFill>
                  <a:latin typeface="Georgia Pro Light" panose="02040302050405020303" pitchFamily="18" charset="0"/>
                </a:endParaRPr>
              </a:p>
            </p:txBody>
          </p:sp>
        </p:grpSp>
      </p:gr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8656" t="-220" r="12299" b="510"/>
          <a:stretch/>
        </p:blipFill>
        <p:spPr>
          <a:xfrm flipH="1">
            <a:off x="132418" y="172993"/>
            <a:ext cx="4679093" cy="6503855"/>
          </a:xfrm>
        </p:spPr>
      </p:pic>
    </p:spTree>
    <p:extLst>
      <p:ext uri="{BB962C8B-B14F-4D97-AF65-F5344CB8AC3E}">
        <p14:creationId xmlns:p14="http://schemas.microsoft.com/office/powerpoint/2010/main" val="937774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1"/>
          </a:solidFill>
        </p:spPr>
        <p:txBody>
          <a:bodyPr>
            <a:noAutofit/>
          </a:bodyPr>
          <a:lstStyle/>
          <a:p>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b="1" dirty="0" smtClean="0">
                <a:solidFill>
                  <a:schemeClr val="bg1"/>
                </a:solidFill>
                <a:latin typeface="Georgia" panose="02040502050405020303" pitchFamily="18" charset="0"/>
                <a:sym typeface="Fira Sans Extra Condensed"/>
              </a:rPr>
              <a:t>1. About</a:t>
            </a:r>
            <a:endParaRPr lang="en-IN" sz="4400" b="1" dirty="0">
              <a:solidFill>
                <a:schemeClr val="bg1"/>
              </a:solidFill>
              <a:latin typeface="Georgia" panose="02040502050405020303" pitchFamily="18" charset="0"/>
            </a:endParaRPr>
          </a:p>
        </p:txBody>
      </p:sp>
      <p:sp>
        <p:nvSpPr>
          <p:cNvPr id="5" name="Text Placeholder 4"/>
          <p:cNvSpPr>
            <a:spLocks noGrp="1"/>
          </p:cNvSpPr>
          <p:nvPr>
            <p:ph type="body" sz="half" idx="2"/>
          </p:nvPr>
        </p:nvSpPr>
        <p:spPr/>
        <p:txBody>
          <a:bodyPr>
            <a:normAutofit/>
          </a:bodyPr>
          <a:lstStyle/>
          <a:p>
            <a:pPr marL="285750" indent="-285750">
              <a:buFont typeface="Arial" panose="020B0604020202020204" pitchFamily="34" charset="0"/>
              <a:buChar char="•"/>
            </a:pPr>
            <a:endParaRPr lang="en-US" dirty="0" smtClean="0"/>
          </a:p>
          <a:p>
            <a:pPr marL="171450" indent="-171450">
              <a:buFont typeface="Arial" panose="020B0604020202020204" pitchFamily="34" charset="0"/>
              <a:buChar char="•"/>
            </a:pPr>
            <a:r>
              <a:rPr lang="en-US" sz="1300" dirty="0" smtClean="0"/>
              <a:t>building </a:t>
            </a:r>
            <a:r>
              <a:rPr lang="en-US" sz="1300" dirty="0"/>
              <a:t>a deep learning model for image classification, training the model, evaluating its performance, testing with new data, and saving the trained model for future use. The model is designed to classify images into two categories: kittens and puppies. The document includes code snippets for each step, from data preprocessing to model evaluation and saving</a:t>
            </a:r>
            <a:r>
              <a:rPr lang="en-US" sz="1300" dirty="0" smtClean="0"/>
              <a:t>.</a:t>
            </a:r>
          </a:p>
          <a:p>
            <a:pPr marL="171450" indent="-171450">
              <a:buFont typeface="Arial" panose="020B0604020202020204" pitchFamily="34" charset="0"/>
              <a:buChar char="•"/>
            </a:pPr>
            <a:r>
              <a:rPr lang="en-US" sz="1300" dirty="0" smtClean="0"/>
              <a:t>Task</a:t>
            </a:r>
            <a:r>
              <a:rPr lang="en-US" sz="1300" dirty="0"/>
              <a:t>: build a model for puppies and kitten images classification with some labeled data</a:t>
            </a:r>
            <a:r>
              <a:rPr lang="en-US" sz="1300" dirty="0" smtClean="0"/>
              <a:t>.</a:t>
            </a:r>
          </a:p>
          <a:p>
            <a:pPr marL="171450" indent="-171450">
              <a:buFont typeface="Arial" panose="020B0604020202020204" pitchFamily="34" charset="0"/>
              <a:buChar char="•"/>
            </a:pPr>
            <a:r>
              <a:rPr lang="en-US" sz="1300" dirty="0"/>
              <a:t>Sub title: Kitten vs. Puppy </a:t>
            </a:r>
            <a:r>
              <a:rPr lang="en-US" sz="1300" dirty="0" smtClean="0"/>
              <a:t>Classification</a:t>
            </a:r>
            <a:endParaRPr lang="en-US" sz="1300" dirty="0"/>
          </a:p>
          <a:p>
            <a:pPr marL="171450" indent="-171450">
              <a:buFont typeface="Arial" panose="020B0604020202020204" pitchFamily="34" charset="0"/>
              <a:buChar char="•"/>
            </a:pPr>
            <a:endParaRPr lang="en-US" sz="13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7945" y="3671281"/>
            <a:ext cx="6172200" cy="1579869"/>
          </a:xfrm>
        </p:spPr>
      </p:pic>
      <p:pic>
        <p:nvPicPr>
          <p:cNvPr id="6" name="Picture 5"/>
          <p:cNvPicPr>
            <a:picLocks noChangeAspect="1"/>
          </p:cNvPicPr>
          <p:nvPr/>
        </p:nvPicPr>
        <p:blipFill>
          <a:blip r:embed="rId3"/>
          <a:stretch>
            <a:fillRect/>
          </a:stretch>
        </p:blipFill>
        <p:spPr>
          <a:xfrm>
            <a:off x="5347945" y="457200"/>
            <a:ext cx="6172201" cy="2360747"/>
          </a:xfrm>
          <a:prstGeom prst="rect">
            <a:avLst/>
          </a:prstGeom>
        </p:spPr>
      </p:pic>
    </p:spTree>
    <p:extLst>
      <p:ext uri="{BB962C8B-B14F-4D97-AF65-F5344CB8AC3E}">
        <p14:creationId xmlns:p14="http://schemas.microsoft.com/office/powerpoint/2010/main" val="523123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9788" y="457200"/>
            <a:ext cx="4045250" cy="1600200"/>
          </a:xfrm>
          <a:solidFill>
            <a:schemeClr val="tx1"/>
          </a:solidFill>
        </p:spPr>
        <p:txBody>
          <a:bodyPr>
            <a:noAutofit/>
          </a:bodyPr>
          <a:lstStyle/>
          <a:p>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b="1" dirty="0" smtClean="0">
                <a:solidFill>
                  <a:schemeClr val="bg1"/>
                </a:solidFill>
                <a:latin typeface="Georgia" panose="02040502050405020303" pitchFamily="18" charset="0"/>
                <a:sym typeface="Fira Sans Extra Condensed"/>
              </a:rPr>
              <a:t>1.2 Deep Learning</a:t>
            </a:r>
            <a:endParaRPr lang="en-IN" sz="4400" b="1" dirty="0">
              <a:solidFill>
                <a:schemeClr val="bg1"/>
              </a:solidFill>
              <a:latin typeface="Georgia" panose="02040502050405020303" pitchFamily="18" charset="0"/>
            </a:endParaRPr>
          </a:p>
        </p:txBody>
      </p:sp>
      <p:sp>
        <p:nvSpPr>
          <p:cNvPr id="5" name="Text Placeholder 4"/>
          <p:cNvSpPr>
            <a:spLocks noGrp="1"/>
          </p:cNvSpPr>
          <p:nvPr>
            <p:ph type="body" sz="half" idx="2"/>
          </p:nvPr>
        </p:nvSpPr>
        <p:spPr/>
        <p:txBody>
          <a:bodyPr>
            <a:normAutofit/>
          </a:bodyPr>
          <a:lstStyle/>
          <a:p>
            <a:pPr marL="285750" indent="-2857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dirty="0"/>
              <a:t>Deep learning is a method in artificial intelligence (AI) that teaches computers to process data in a way that is inspired by the human brain. Deep learning models can recognize complex patterns in pictures, text, sounds, and other data to produce accurate insights and predictions. You can use deep learning methods to automate tasks that typically require human intelligence, such as describing images or transcribing a sound file into text. </a:t>
            </a:r>
            <a:endParaRPr lang="en-US" sz="1200" dirty="0" smtClean="0"/>
          </a:p>
          <a:p>
            <a:pPr marL="171450" indent="-171450">
              <a:buFont typeface="Arial" panose="020B0604020202020204" pitchFamily="34" charset="0"/>
              <a:buChar char="•"/>
            </a:pPr>
            <a:r>
              <a:rPr lang="en-IN" sz="1200" b="1" dirty="0"/>
              <a:t>Deep Learning Applications:</a:t>
            </a:r>
          </a:p>
          <a:p>
            <a:pPr marL="228600" indent="-228600" fontAlgn="base">
              <a:buFont typeface="+mj-lt"/>
              <a:buAutoNum type="arabicPeriod"/>
            </a:pPr>
            <a:r>
              <a:rPr lang="en-US" sz="1200" b="1" dirty="0" smtClean="0"/>
              <a:t>Computer Vision: </a:t>
            </a:r>
            <a:r>
              <a:rPr lang="en-US" sz="1200" dirty="0" smtClean="0"/>
              <a:t>Object </a:t>
            </a:r>
            <a:r>
              <a:rPr lang="en-US" sz="1200" dirty="0"/>
              <a:t>detection and </a:t>
            </a:r>
            <a:r>
              <a:rPr lang="en-US" sz="1200" dirty="0" smtClean="0"/>
              <a:t>recognition,                                Image classification and</a:t>
            </a:r>
            <a:r>
              <a:rPr lang="en-US" sz="1200" dirty="0"/>
              <a:t> </a:t>
            </a:r>
            <a:r>
              <a:rPr lang="en-US" sz="1200" dirty="0" smtClean="0"/>
              <a:t>Image segmentation</a:t>
            </a:r>
          </a:p>
          <a:p>
            <a:pPr marL="228600" indent="-228600" fontAlgn="base">
              <a:buFont typeface="+mj-lt"/>
              <a:buAutoNum type="arabicPeriod"/>
            </a:pPr>
            <a:r>
              <a:rPr lang="en-US" sz="1200" b="1" dirty="0" smtClean="0"/>
              <a:t>Natural </a:t>
            </a:r>
            <a:r>
              <a:rPr lang="en-US" sz="1200" b="1" dirty="0"/>
              <a:t>language processing (NLP</a:t>
            </a:r>
            <a:r>
              <a:rPr lang="en-US" sz="1200" dirty="0" smtClean="0"/>
              <a:t>): </a:t>
            </a:r>
            <a:r>
              <a:rPr lang="en-IN" sz="1200" dirty="0"/>
              <a:t>Automatic Text </a:t>
            </a:r>
            <a:r>
              <a:rPr lang="en-IN" sz="1200" dirty="0" smtClean="0"/>
              <a:t>Generation, </a:t>
            </a:r>
            <a:r>
              <a:rPr lang="en-IN" sz="1200" dirty="0"/>
              <a:t>Language </a:t>
            </a:r>
            <a:r>
              <a:rPr lang="en-IN" sz="1200" dirty="0" smtClean="0"/>
              <a:t>translation</a:t>
            </a:r>
            <a:r>
              <a:rPr lang="en-IN" sz="1200" dirty="0"/>
              <a:t>,</a:t>
            </a:r>
            <a:r>
              <a:rPr lang="en-IN" sz="1200" dirty="0" smtClean="0"/>
              <a:t> </a:t>
            </a:r>
            <a:r>
              <a:rPr lang="en-IN" sz="1200" dirty="0"/>
              <a:t>Sentiment </a:t>
            </a:r>
            <a:r>
              <a:rPr lang="en-IN" sz="1200" dirty="0" smtClean="0"/>
              <a:t>analysis and </a:t>
            </a:r>
            <a:r>
              <a:rPr lang="en-IN" sz="1200" dirty="0"/>
              <a:t> Speech </a:t>
            </a:r>
            <a:r>
              <a:rPr lang="en-IN" sz="1200" dirty="0" smtClean="0"/>
              <a:t>recognition</a:t>
            </a:r>
          </a:p>
          <a:p>
            <a:pPr marL="228600" indent="-228600" fontAlgn="base">
              <a:buFont typeface="+mj-lt"/>
              <a:buAutoNum type="arabicPeriod"/>
            </a:pPr>
            <a:r>
              <a:rPr lang="en-US" sz="1200" b="1" dirty="0" smtClean="0"/>
              <a:t> Reinforcement learning:</a:t>
            </a:r>
            <a:r>
              <a:rPr lang="en-US" sz="1200" b="1" dirty="0"/>
              <a:t> </a:t>
            </a:r>
            <a:r>
              <a:rPr lang="en-US" sz="1200" dirty="0" smtClean="0"/>
              <a:t>Game playing, Robotics and               control system</a:t>
            </a:r>
            <a:endParaRPr lang="en-US" sz="1200" dirty="0"/>
          </a:p>
          <a:p>
            <a:pPr marL="228600" indent="-228600" fontAlgn="base">
              <a:buAutoNum type="arabicPeriod"/>
            </a:pPr>
            <a:endParaRPr lang="en-US" sz="1200" dirty="0"/>
          </a:p>
        </p:txBody>
      </p:sp>
      <p:pic>
        <p:nvPicPr>
          <p:cNvPr id="4" name="Content Placeholder 3"/>
          <p:cNvPicPr>
            <a:picLocks noGrp="1" noChangeAspect="1"/>
          </p:cNvPicPr>
          <p:nvPr>
            <p:ph idx="1"/>
          </p:nvPr>
        </p:nvPicPr>
        <p:blipFill>
          <a:blip r:embed="rId2"/>
          <a:stretch>
            <a:fillRect/>
          </a:stretch>
        </p:blipFill>
        <p:spPr>
          <a:xfrm>
            <a:off x="6882184" y="181682"/>
            <a:ext cx="4547343" cy="2907508"/>
          </a:xfrm>
          <a:prstGeom prst="rect">
            <a:avLst/>
          </a:prstGeom>
        </p:spPr>
      </p:pic>
      <p:pic>
        <p:nvPicPr>
          <p:cNvPr id="6" name="Picture 5"/>
          <p:cNvPicPr>
            <a:picLocks noChangeAspect="1"/>
          </p:cNvPicPr>
          <p:nvPr/>
        </p:nvPicPr>
        <p:blipFill>
          <a:blip r:embed="rId3"/>
          <a:stretch>
            <a:fillRect/>
          </a:stretch>
        </p:blipFill>
        <p:spPr>
          <a:xfrm>
            <a:off x="7150442" y="3515749"/>
            <a:ext cx="4279085" cy="2364296"/>
          </a:xfrm>
          <a:prstGeom prst="rect">
            <a:avLst/>
          </a:prstGeom>
        </p:spPr>
      </p:pic>
    </p:spTree>
    <p:extLst>
      <p:ext uri="{BB962C8B-B14F-4D97-AF65-F5344CB8AC3E}">
        <p14:creationId xmlns:p14="http://schemas.microsoft.com/office/powerpoint/2010/main" val="206887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1"/>
          </a:solidFill>
        </p:spPr>
        <p:txBody>
          <a:bodyPr>
            <a:noAutofit/>
          </a:bodyPr>
          <a:lstStyle/>
          <a:p>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sz="4400" b="1" dirty="0">
                <a:solidFill>
                  <a:schemeClr val="bg1"/>
                </a:solidFill>
                <a:latin typeface="Georgia" panose="02040502050405020303" pitchFamily="18" charset="0"/>
                <a:sym typeface="Fira Sans Extra Condensed"/>
              </a:rPr>
              <a:t/>
            </a:r>
            <a:br>
              <a:rPr lang="en-US" sz="4400" b="1" dirty="0">
                <a:solidFill>
                  <a:schemeClr val="bg1"/>
                </a:solidFill>
                <a:latin typeface="Georgia" panose="02040502050405020303" pitchFamily="18" charset="0"/>
                <a:sym typeface="Fira Sans Extra Condensed"/>
              </a:rPr>
            </a:br>
            <a:r>
              <a:rPr lang="en-US" b="1" dirty="0" smtClean="0">
                <a:solidFill>
                  <a:schemeClr val="bg1"/>
                </a:solidFill>
                <a:latin typeface="Georgia" panose="02040502050405020303" pitchFamily="18" charset="0"/>
                <a:sym typeface="Fira Sans Extra Condensed"/>
              </a:rPr>
              <a:t>1.2 CNN</a:t>
            </a:r>
            <a:endParaRPr lang="en-IN" sz="4400" b="1" dirty="0">
              <a:solidFill>
                <a:schemeClr val="bg1"/>
              </a:solidFill>
              <a:latin typeface="Georgia" panose="02040502050405020303" pitchFamily="18" charset="0"/>
            </a:endParaRPr>
          </a:p>
        </p:txBody>
      </p:sp>
      <p:sp>
        <p:nvSpPr>
          <p:cNvPr id="5" name="Text Placeholder 4"/>
          <p:cNvSpPr>
            <a:spLocks noGrp="1"/>
          </p:cNvSpPr>
          <p:nvPr>
            <p:ph type="body" sz="half" idx="2"/>
          </p:nvPr>
        </p:nvSpPr>
        <p:spPr/>
        <p:txBody>
          <a:bodyPr>
            <a:normAutofit lnSpcReduction="10000"/>
          </a:bodyPr>
          <a:lstStyle/>
          <a:p>
            <a:pPr marL="285750" indent="-285750">
              <a:buFont typeface="Arial" panose="020B0604020202020204" pitchFamily="34" charset="0"/>
              <a:buChar char="•"/>
            </a:pPr>
            <a:endParaRPr lang="en-US" dirty="0" smtClean="0"/>
          </a:p>
          <a:p>
            <a:pPr marL="171450" indent="-171450">
              <a:buFont typeface="Arial" panose="020B0604020202020204" pitchFamily="34" charset="0"/>
              <a:buChar char="•"/>
            </a:pPr>
            <a:r>
              <a:rPr lang="en-US" sz="1300" dirty="0"/>
              <a:t>Convolutional Neural Networks (CNNs) are a powerful tool for machine learning, especially in tasks related to computer vision. Convolutional Neural Networks, or CNNs, are a specialized class of neural networks designed to effectively process grid-like data, such </a:t>
            </a:r>
            <a:r>
              <a:rPr lang="en-US" sz="1300" dirty="0" smtClean="0"/>
              <a:t>as images.</a:t>
            </a:r>
          </a:p>
          <a:p>
            <a:pPr marL="171450" indent="-171450">
              <a:buFont typeface="Arial" panose="020B0604020202020204" pitchFamily="34" charset="0"/>
              <a:buChar char="•"/>
            </a:pPr>
            <a:r>
              <a:rPr lang="en-US" sz="1300" b="1" dirty="0" smtClean="0"/>
              <a:t>Input Layer: </a:t>
            </a:r>
            <a:r>
              <a:rPr lang="en-US" sz="1400" dirty="0" smtClean="0"/>
              <a:t>Rece</a:t>
            </a:r>
            <a:r>
              <a:rPr lang="en-US" sz="1400" dirty="0"/>
              <a:t>ives the raw image data as input</a:t>
            </a:r>
            <a:r>
              <a:rPr lang="en-US" sz="1400" dirty="0" smtClean="0"/>
              <a:t>. </a:t>
            </a:r>
          </a:p>
          <a:p>
            <a:pPr marL="171450" indent="-171450">
              <a:buFont typeface="Arial" panose="020B0604020202020204" pitchFamily="34" charset="0"/>
              <a:buChar char="•"/>
            </a:pPr>
            <a:r>
              <a:rPr lang="en-US" sz="1200" b="1" dirty="0" smtClean="0"/>
              <a:t>Convolutional </a:t>
            </a:r>
            <a:r>
              <a:rPr lang="en-US" sz="1200" b="1" dirty="0"/>
              <a:t>Layer</a:t>
            </a:r>
            <a:r>
              <a:rPr lang="en-US" sz="1200" dirty="0"/>
              <a:t>: extract feature maps, highlighting various features such as edges, textures, and patterns.</a:t>
            </a:r>
          </a:p>
          <a:p>
            <a:pPr marL="171450" indent="-171450">
              <a:buFont typeface="Arial" panose="020B0604020202020204" pitchFamily="34" charset="0"/>
              <a:buChar char="•"/>
            </a:pPr>
            <a:r>
              <a:rPr lang="en-US" sz="1200" b="1" dirty="0"/>
              <a:t>Pooling Layer</a:t>
            </a:r>
            <a:r>
              <a:rPr lang="en-US" sz="1200" dirty="0"/>
              <a:t>: Reduces the spatial dimensions (width and height) of the feature maps.</a:t>
            </a:r>
          </a:p>
          <a:p>
            <a:pPr marL="171450" indent="-171450">
              <a:buFont typeface="Arial" panose="020B0604020202020204" pitchFamily="34" charset="0"/>
              <a:buChar char="•"/>
            </a:pPr>
            <a:r>
              <a:rPr lang="en-US" sz="1200" b="1" dirty="0"/>
              <a:t>Dense Layer</a:t>
            </a:r>
            <a:r>
              <a:rPr lang="en-US" sz="1200" dirty="0"/>
              <a:t>: connects every neuron from the previous layer to every neuron in the next layer.</a:t>
            </a:r>
          </a:p>
          <a:p>
            <a:pPr marL="171450" indent="-171450">
              <a:buFont typeface="Arial" panose="020B0604020202020204" pitchFamily="34" charset="0"/>
              <a:buChar char="•"/>
            </a:pPr>
            <a:r>
              <a:rPr lang="en-US" sz="1200" b="1" dirty="0"/>
              <a:t>Output Layer</a:t>
            </a:r>
            <a:r>
              <a:rPr lang="en-US" sz="1200" dirty="0"/>
              <a:t>: Converts the final fully connected layer's outputs into the desired format (e.g., class probabilities for classification) </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183188" y="2396748"/>
            <a:ext cx="6172200" cy="205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17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p>
            <a:r>
              <a:rPr lang="en-US" b="1" dirty="0" smtClean="0">
                <a:solidFill>
                  <a:schemeClr val="bg1"/>
                </a:solidFill>
                <a:latin typeface="Georgia" panose="02040502050405020303" pitchFamily="18" charset="0"/>
                <a:sym typeface="Fira Sans Extra Condensed"/>
              </a:rPr>
              <a:t>Tools</a:t>
            </a:r>
            <a:endParaRPr lang="en-IN" dirty="0">
              <a:solidFill>
                <a:schemeClr val="bg1"/>
              </a:solidFill>
            </a:endParaRP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6738596"/>
              </p:ext>
            </p:extLst>
          </p:nvPr>
        </p:nvGraphicFramePr>
        <p:xfrm>
          <a:off x="755822" y="1990168"/>
          <a:ext cx="1051560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746789" y="2617915"/>
            <a:ext cx="4607011"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considered the top player in the world data science thanks </a:t>
            </a:r>
            <a:endParaRPr lang="en-US" sz="1200" dirty="0" smtClean="0"/>
          </a:p>
          <a:p>
            <a:pPr marL="171450" indent="-171450">
              <a:buFont typeface="Arial" panose="020B0604020202020204" pitchFamily="34" charset="0"/>
              <a:buChar char="•"/>
            </a:pPr>
            <a:r>
              <a:rPr lang="en-US" sz="1200" dirty="0" smtClean="0"/>
              <a:t>ease </a:t>
            </a:r>
            <a:r>
              <a:rPr lang="en-US" sz="1200" dirty="0"/>
              <a:t>of </a:t>
            </a:r>
            <a:r>
              <a:rPr lang="en-US" sz="1200" dirty="0" smtClean="0"/>
              <a:t>use </a:t>
            </a:r>
          </a:p>
          <a:p>
            <a:pPr marL="171450" indent="-171450">
              <a:buFont typeface="Arial" panose="020B0604020202020204" pitchFamily="34" charset="0"/>
              <a:buChar char="•"/>
            </a:pPr>
            <a:r>
              <a:rPr lang="en-US" sz="1200" dirty="0" smtClean="0"/>
              <a:t>clarity</a:t>
            </a:r>
          </a:p>
          <a:p>
            <a:pPr marL="171450" indent="-171450">
              <a:buFont typeface="Arial" panose="020B0604020202020204" pitchFamily="34" charset="0"/>
              <a:buChar char="•"/>
            </a:pPr>
            <a:r>
              <a:rPr lang="en-US" sz="1200" dirty="0" smtClean="0"/>
              <a:t>robust </a:t>
            </a:r>
            <a:r>
              <a:rPr lang="en-US" sz="1200" dirty="0"/>
              <a:t>library and framework </a:t>
            </a:r>
            <a:r>
              <a:rPr lang="en-US" sz="1200" dirty="0" smtClean="0"/>
              <a:t>support</a:t>
            </a:r>
            <a:endParaRPr lang="en-IN" sz="1200" dirty="0"/>
          </a:p>
        </p:txBody>
      </p:sp>
      <p:sp>
        <p:nvSpPr>
          <p:cNvPr id="7" name="TextBox 6"/>
          <p:cNvSpPr txBox="1"/>
          <p:nvPr/>
        </p:nvSpPr>
        <p:spPr>
          <a:xfrm>
            <a:off x="7978344" y="3910577"/>
            <a:ext cx="4438137"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Its an </a:t>
            </a:r>
            <a:r>
              <a:rPr lang="en-US" sz="1200" dirty="0"/>
              <a:t>open-source web platform </a:t>
            </a:r>
            <a:endParaRPr lang="en-US" sz="1200" dirty="0" smtClean="0"/>
          </a:p>
          <a:p>
            <a:pPr marL="171450" indent="-171450">
              <a:buFont typeface="Arial" panose="020B0604020202020204" pitchFamily="34" charset="0"/>
              <a:buChar char="•"/>
            </a:pPr>
            <a:r>
              <a:rPr lang="en-US" sz="1200" dirty="0" smtClean="0"/>
              <a:t>create </a:t>
            </a:r>
            <a:r>
              <a:rPr lang="en-US" sz="1200" dirty="0"/>
              <a:t>and share </a:t>
            </a:r>
            <a:r>
              <a:rPr lang="en-US" sz="1200" dirty="0" smtClean="0"/>
              <a:t>documents</a:t>
            </a:r>
          </a:p>
          <a:p>
            <a:pPr marL="171450" indent="-171450">
              <a:buFont typeface="Arial" panose="020B0604020202020204" pitchFamily="34" charset="0"/>
              <a:buChar char="•"/>
            </a:pPr>
            <a:r>
              <a:rPr lang="en-US" sz="1200" dirty="0" smtClean="0"/>
              <a:t>live code</a:t>
            </a:r>
          </a:p>
          <a:p>
            <a:pPr marL="171450" indent="-171450">
              <a:buFont typeface="Arial" panose="020B0604020202020204" pitchFamily="34" charset="0"/>
              <a:buChar char="•"/>
            </a:pPr>
            <a:r>
              <a:rPr lang="en-US" sz="1200" dirty="0" smtClean="0"/>
              <a:t>data visualization</a:t>
            </a:r>
          </a:p>
          <a:p>
            <a:pPr marL="171450" indent="-171450">
              <a:buFont typeface="Arial" panose="020B0604020202020204" pitchFamily="34" charset="0"/>
              <a:buChar char="•"/>
            </a:pPr>
            <a:r>
              <a:rPr lang="en-US" sz="1200" dirty="0" smtClean="0"/>
              <a:t>data </a:t>
            </a:r>
            <a:r>
              <a:rPr lang="en-US" sz="1200" dirty="0"/>
              <a:t>cleaning and </a:t>
            </a:r>
            <a:r>
              <a:rPr lang="en-US" sz="1200" dirty="0" smtClean="0"/>
              <a:t>transformation</a:t>
            </a:r>
          </a:p>
          <a:p>
            <a:pPr marL="171450" indent="-171450">
              <a:buFont typeface="Arial" panose="020B0604020202020204" pitchFamily="34" charset="0"/>
              <a:buChar char="•"/>
            </a:pPr>
            <a:r>
              <a:rPr lang="en-US" sz="1200" dirty="0" smtClean="0"/>
              <a:t>machine </a:t>
            </a:r>
            <a:r>
              <a:rPr lang="en-US" sz="1200" dirty="0"/>
              <a:t>learning (ML), numerical simulation, and statistical modeling.</a:t>
            </a:r>
            <a:endParaRPr lang="en-IN" sz="1200" dirty="0"/>
          </a:p>
        </p:txBody>
      </p:sp>
      <p:sp>
        <p:nvSpPr>
          <p:cNvPr id="9" name="TextBox 8"/>
          <p:cNvSpPr txBox="1"/>
          <p:nvPr/>
        </p:nvSpPr>
        <p:spPr>
          <a:xfrm>
            <a:off x="838200" y="5082745"/>
            <a:ext cx="4607011"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A type of deep learning model designed for processing structured grid data, primarily used for image recognition and processing</a:t>
            </a:r>
            <a:r>
              <a:rPr lang="en-US" sz="1200" dirty="0" smtClean="0"/>
              <a:t>.</a:t>
            </a:r>
            <a:r>
              <a:rPr lang="en-US" altLang="en-US" sz="1200" b="1" dirty="0">
                <a:latin typeface="Arial" panose="020B0604020202020204" pitchFamily="34" charset="0"/>
              </a:rPr>
              <a:t> </a:t>
            </a:r>
            <a:endParaRPr lang="en-US" altLang="en-US" sz="1200" b="1" dirty="0" smtClean="0">
              <a:latin typeface="Arial" panose="020B0604020202020204" pitchFamily="34" charset="0"/>
            </a:endParaRPr>
          </a:p>
          <a:p>
            <a:pPr marL="171450" indent="-171450">
              <a:buFont typeface="Arial" panose="020B0604020202020204" pitchFamily="34" charset="0"/>
              <a:buChar char="•"/>
            </a:pPr>
            <a:r>
              <a:rPr lang="en-US" altLang="en-US" sz="1200" dirty="0"/>
              <a:t>Object </a:t>
            </a:r>
            <a:r>
              <a:rPr lang="en-US" altLang="en-US" sz="1200" dirty="0" smtClean="0"/>
              <a:t>Detection</a:t>
            </a:r>
            <a:endParaRPr lang="en-US" altLang="en-US" sz="1200" dirty="0"/>
          </a:p>
          <a:p>
            <a:pPr marL="171450" indent="-171450">
              <a:buFont typeface="Arial" panose="020B0604020202020204" pitchFamily="34" charset="0"/>
              <a:buChar char="•"/>
            </a:pPr>
            <a:r>
              <a:rPr lang="en-US" altLang="en-US" sz="1200" dirty="0" smtClean="0"/>
              <a:t>Image Classification</a:t>
            </a:r>
            <a:endParaRPr lang="en-US" sz="1200" dirty="0"/>
          </a:p>
        </p:txBody>
      </p:sp>
      <p:sp>
        <p:nvSpPr>
          <p:cNvPr id="10" name="TextBox 9"/>
          <p:cNvSpPr txBox="1"/>
          <p:nvPr/>
        </p:nvSpPr>
        <p:spPr>
          <a:xfrm>
            <a:off x="603421" y="2387083"/>
            <a:ext cx="4607011" cy="2123658"/>
          </a:xfrm>
          <a:prstGeom prst="rect">
            <a:avLst/>
          </a:prstGeom>
          <a:noFill/>
        </p:spPr>
        <p:txBody>
          <a:bodyPr wrap="square" rtlCol="0">
            <a:spAutoFit/>
          </a:bodyPr>
          <a:lstStyle/>
          <a:p>
            <a:endParaRPr lang="en-US" sz="1200" dirty="0" smtClean="0"/>
          </a:p>
          <a:p>
            <a:pPr marL="171450" indent="-171450">
              <a:buFont typeface="Wingdings" panose="05000000000000000000" pitchFamily="2" charset="2"/>
              <a:buChar char="q"/>
            </a:pPr>
            <a:r>
              <a:rPr lang="en-US" sz="1200" dirty="0" smtClean="0"/>
              <a:t>CPU</a:t>
            </a:r>
          </a:p>
          <a:p>
            <a:pPr marL="171450" indent="-171450">
              <a:buFont typeface="Arial" panose="020B0604020202020204" pitchFamily="34" charset="0"/>
              <a:buChar char="•"/>
            </a:pPr>
            <a:r>
              <a:rPr lang="en-US" sz="1200" dirty="0" smtClean="0"/>
              <a:t>arithmetic </a:t>
            </a:r>
          </a:p>
          <a:p>
            <a:pPr marL="171450" indent="-171450">
              <a:buFont typeface="Arial" panose="020B0604020202020204" pitchFamily="34" charset="0"/>
              <a:buChar char="•"/>
            </a:pPr>
            <a:r>
              <a:rPr lang="en-US" sz="1200" dirty="0" smtClean="0"/>
              <a:t>logical functions</a:t>
            </a:r>
          </a:p>
          <a:p>
            <a:pPr marL="171450" indent="-171450">
              <a:buFont typeface="Arial" panose="020B0604020202020204" pitchFamily="34" charset="0"/>
              <a:buChar char="•"/>
            </a:pPr>
            <a:r>
              <a:rPr lang="en-US" sz="1200" dirty="0" smtClean="0"/>
              <a:t> </a:t>
            </a:r>
            <a:r>
              <a:rPr lang="en-US" sz="1200" dirty="0"/>
              <a:t>I/O </a:t>
            </a:r>
            <a:r>
              <a:rPr lang="en-US" sz="1200" dirty="0" smtClean="0"/>
              <a:t>operations.</a:t>
            </a:r>
          </a:p>
          <a:p>
            <a:pPr marL="171450" indent="-171450">
              <a:buFont typeface="Wingdings" panose="05000000000000000000" pitchFamily="2" charset="2"/>
              <a:buChar char="q"/>
            </a:pPr>
            <a:r>
              <a:rPr lang="en-US" sz="1200" dirty="0" smtClean="0"/>
              <a:t> GPU,</a:t>
            </a:r>
          </a:p>
          <a:p>
            <a:pPr marL="171450" indent="-171450">
              <a:buFont typeface="Arial" panose="020B0604020202020204" pitchFamily="34" charset="0"/>
              <a:buChar char="•"/>
            </a:pPr>
            <a:r>
              <a:rPr lang="en-US" sz="1200" dirty="0" smtClean="0"/>
              <a:t>accelerated </a:t>
            </a:r>
            <a:r>
              <a:rPr lang="en-US" sz="1200" dirty="0"/>
              <a:t>calculations </a:t>
            </a:r>
            <a:endParaRPr lang="en-US" sz="1200" dirty="0" smtClean="0"/>
          </a:p>
          <a:p>
            <a:pPr marL="171450" indent="-171450">
              <a:buFont typeface="Arial" panose="020B0604020202020204" pitchFamily="34" charset="0"/>
              <a:buChar char="•"/>
            </a:pPr>
            <a:r>
              <a:rPr lang="en-US" sz="1200" dirty="0" smtClean="0"/>
              <a:t>render </a:t>
            </a:r>
            <a:r>
              <a:rPr lang="en-US" sz="1200" dirty="0"/>
              <a:t>intensive high-resolution images and </a:t>
            </a:r>
            <a:r>
              <a:rPr lang="en-US" sz="1200" dirty="0" smtClean="0"/>
              <a:t>graphics</a:t>
            </a:r>
          </a:p>
          <a:p>
            <a:pPr marL="171450" indent="-171450">
              <a:buFont typeface="Arial" panose="020B0604020202020204" pitchFamily="34" charset="0"/>
              <a:buChar char="•"/>
            </a:pPr>
            <a:r>
              <a:rPr lang="en-US" sz="1200" dirty="0" smtClean="0"/>
              <a:t>rendering </a:t>
            </a:r>
            <a:r>
              <a:rPr lang="en-US" sz="1200" dirty="0"/>
              <a:t>2D and 3D images</a:t>
            </a:r>
            <a:r>
              <a:rPr lang="en-US" sz="1200" dirty="0" smtClean="0"/>
              <a:t>,</a:t>
            </a:r>
          </a:p>
          <a:p>
            <a:pPr marL="171450" indent="-171450">
              <a:buFont typeface="Arial" panose="020B0604020202020204" pitchFamily="34" charset="0"/>
              <a:buChar char="•"/>
            </a:pPr>
            <a:r>
              <a:rPr lang="en-US" sz="1200" dirty="0" smtClean="0"/>
              <a:t>videos</a:t>
            </a:r>
          </a:p>
          <a:p>
            <a:pPr marL="171450" indent="-171450">
              <a:buFont typeface="Arial" panose="020B0604020202020204" pitchFamily="34" charset="0"/>
              <a:buChar char="•"/>
            </a:pPr>
            <a:r>
              <a:rPr lang="en-US" sz="1200" dirty="0" smtClean="0"/>
              <a:t>animation</a:t>
            </a:r>
            <a:endParaRPr lang="en-IN" sz="1200" dirty="0"/>
          </a:p>
        </p:txBody>
      </p:sp>
    </p:spTree>
    <p:extLst>
      <p:ext uri="{BB962C8B-B14F-4D97-AF65-F5344CB8AC3E}">
        <p14:creationId xmlns:p14="http://schemas.microsoft.com/office/powerpoint/2010/main" val="3859973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r>
              <a:rPr lang="en-IN" b="1" dirty="0">
                <a:solidFill>
                  <a:schemeClr val="bg1"/>
                </a:solidFill>
                <a:latin typeface="Georgia" panose="02040502050405020303" pitchFamily="18" charset="0"/>
              </a:rPr>
              <a:t>Methods</a:t>
            </a:r>
          </a:p>
        </p:txBody>
      </p:sp>
      <p:sp>
        <p:nvSpPr>
          <p:cNvPr id="3" name="Content Placeholder 2"/>
          <p:cNvSpPr>
            <a:spLocks noGrp="1"/>
          </p:cNvSpPr>
          <p:nvPr>
            <p:ph idx="1"/>
          </p:nvPr>
        </p:nvSpPr>
        <p:spPr/>
        <p:txBody>
          <a:bodyPr>
            <a:normAutofit/>
          </a:bodyPr>
          <a:lstStyle/>
          <a:p>
            <a:r>
              <a:rPr lang="en-US" sz="1200" b="1" dirty="0"/>
              <a:t>The methodology involves several key steps</a:t>
            </a:r>
            <a:r>
              <a:rPr lang="en-US" sz="1200" b="1" dirty="0" smtClean="0"/>
              <a:t>:</a:t>
            </a:r>
          </a:p>
          <a:p>
            <a:r>
              <a:rPr lang="en-US" sz="1200" dirty="0" smtClean="0"/>
              <a:t> </a:t>
            </a:r>
            <a:r>
              <a:rPr lang="en-US" sz="1200" b="1" dirty="0" smtClean="0"/>
              <a:t>Environment Setup : </a:t>
            </a:r>
          </a:p>
          <a:p>
            <a:pPr marL="0" indent="0">
              <a:buNone/>
            </a:pPr>
            <a:r>
              <a:rPr lang="en-US" sz="1200" dirty="0" smtClean="0"/>
              <a:t>        - Verified </a:t>
            </a:r>
            <a:r>
              <a:rPr lang="en-US" sz="1200" dirty="0"/>
              <a:t>CPU and GPU </a:t>
            </a:r>
            <a:r>
              <a:rPr lang="en-US" sz="1200" dirty="0" smtClean="0"/>
              <a:t>configurations</a:t>
            </a:r>
          </a:p>
          <a:p>
            <a:pPr marL="0" indent="0">
              <a:buNone/>
            </a:pPr>
            <a:r>
              <a:rPr lang="en-US" sz="1200" dirty="0" smtClean="0"/>
              <a:t>        - Installed </a:t>
            </a:r>
            <a:r>
              <a:rPr lang="en-US" sz="1200" dirty="0"/>
              <a:t>necessary dependencies (</a:t>
            </a:r>
            <a:r>
              <a:rPr lang="en-US" sz="1200" dirty="0" err="1"/>
              <a:t>TensorFlow</a:t>
            </a:r>
            <a:r>
              <a:rPr lang="en-US" sz="1200" dirty="0"/>
              <a:t>, </a:t>
            </a:r>
            <a:r>
              <a:rPr lang="en-US" sz="1200" dirty="0" err="1"/>
              <a:t>OpenCV</a:t>
            </a:r>
            <a:r>
              <a:rPr lang="en-US" sz="1200" dirty="0"/>
              <a:t>, </a:t>
            </a:r>
            <a:r>
              <a:rPr lang="en-US" sz="1200" dirty="0" err="1"/>
              <a:t>Matplotlib</a:t>
            </a:r>
            <a:r>
              <a:rPr lang="en-US" sz="1200" dirty="0" smtClean="0"/>
              <a:t>)</a:t>
            </a:r>
          </a:p>
          <a:p>
            <a:r>
              <a:rPr lang="en-US" sz="1200" b="1" dirty="0" smtClean="0"/>
              <a:t>Data Preprocessing : </a:t>
            </a:r>
          </a:p>
          <a:p>
            <a:pPr marL="0" indent="0">
              <a:buNone/>
            </a:pPr>
            <a:r>
              <a:rPr lang="en-US" sz="1200" dirty="0" smtClean="0"/>
              <a:t>       - Loaded </a:t>
            </a:r>
            <a:r>
              <a:rPr lang="en-US" sz="1200" dirty="0"/>
              <a:t>and preprocessed image </a:t>
            </a:r>
            <a:r>
              <a:rPr lang="en-US" sz="1200" dirty="0" smtClean="0"/>
              <a:t>data</a:t>
            </a:r>
          </a:p>
          <a:p>
            <a:pPr marL="0" indent="0">
              <a:buNone/>
            </a:pPr>
            <a:r>
              <a:rPr lang="en-US" sz="1200" dirty="0" smtClean="0"/>
              <a:t>       - Split </a:t>
            </a:r>
            <a:r>
              <a:rPr lang="en-US" sz="1200" dirty="0"/>
              <a:t>into training, validation, and test sets </a:t>
            </a:r>
            <a:endParaRPr lang="en-US" sz="1200" dirty="0" smtClean="0"/>
          </a:p>
          <a:p>
            <a:r>
              <a:rPr lang="en-US" sz="1200" b="1" dirty="0" smtClean="0"/>
              <a:t>Model Building </a:t>
            </a:r>
            <a:r>
              <a:rPr lang="en-US" sz="1200" b="1" dirty="0"/>
              <a:t>: </a:t>
            </a:r>
            <a:r>
              <a:rPr lang="en-US" sz="1200" dirty="0" smtClean="0"/>
              <a:t>Constructing </a:t>
            </a:r>
            <a:r>
              <a:rPr lang="en-US" sz="1200" dirty="0"/>
              <a:t>a convolutional neural network (CNN) using </a:t>
            </a:r>
            <a:r>
              <a:rPr lang="en-US" sz="1200" dirty="0" err="1"/>
              <a:t>TensorFlow's</a:t>
            </a:r>
            <a:r>
              <a:rPr lang="en-US" sz="1200" dirty="0"/>
              <a:t> </a:t>
            </a:r>
            <a:r>
              <a:rPr lang="en-US" sz="1200" dirty="0" err="1"/>
              <a:t>Keras</a:t>
            </a:r>
            <a:r>
              <a:rPr lang="en-US" sz="1200" dirty="0"/>
              <a:t> API, </a:t>
            </a:r>
            <a:endParaRPr lang="en-US" sz="1200" dirty="0" smtClean="0"/>
          </a:p>
          <a:p>
            <a:pPr marL="0" indent="0">
              <a:buNone/>
            </a:pPr>
            <a:r>
              <a:rPr lang="en-US" sz="1200" dirty="0"/>
              <a:t> </a:t>
            </a:r>
            <a:r>
              <a:rPr lang="en-US" sz="1200" dirty="0" smtClean="0"/>
              <a:t>       with </a:t>
            </a:r>
            <a:r>
              <a:rPr lang="en-US" sz="1200" dirty="0"/>
              <a:t>layers including convolutional layers, max-pooling layers, dense layers, and dropout layers.</a:t>
            </a:r>
            <a:endParaRPr lang="en-US" sz="1200" dirty="0" smtClean="0"/>
          </a:p>
          <a:p>
            <a:pPr marL="0" indent="0">
              <a:buNone/>
            </a:pPr>
            <a:r>
              <a:rPr lang="en-US" sz="1200" dirty="0" smtClean="0"/>
              <a:t>        - Layers</a:t>
            </a:r>
            <a:r>
              <a:rPr lang="en-US" sz="1200" dirty="0"/>
              <a:t>: Conv2D, MaxPooling2D, Dense, Flatten, </a:t>
            </a:r>
            <a:r>
              <a:rPr lang="en-US" sz="1200" dirty="0" smtClean="0"/>
              <a:t>Dropout</a:t>
            </a:r>
          </a:p>
          <a:p>
            <a:r>
              <a:rPr lang="en-US" sz="1200" b="1" dirty="0" smtClean="0"/>
              <a:t> Training </a:t>
            </a:r>
            <a:r>
              <a:rPr lang="en-US" sz="1200" b="1" dirty="0"/>
              <a:t>the model : </a:t>
            </a:r>
            <a:r>
              <a:rPr lang="en-US" sz="1200" dirty="0"/>
              <a:t>Training the model on the prepared dataset, with performance monitored using </a:t>
            </a:r>
            <a:r>
              <a:rPr lang="en-US" sz="1200" dirty="0" err="1"/>
              <a:t>TensorBoard</a:t>
            </a:r>
            <a:r>
              <a:rPr lang="en-US" sz="1200" dirty="0"/>
              <a:t> callbacks.</a:t>
            </a:r>
            <a:endParaRPr lang="en-US" sz="1200" dirty="0" smtClean="0"/>
          </a:p>
          <a:p>
            <a:pPr marL="0" indent="0">
              <a:buNone/>
            </a:pPr>
            <a:r>
              <a:rPr lang="en-US" sz="1200" dirty="0" smtClean="0"/>
              <a:t>          - </a:t>
            </a:r>
            <a:r>
              <a:rPr lang="en-US" sz="1200" dirty="0"/>
              <a:t>Epochs: 20  </a:t>
            </a:r>
            <a:endParaRPr lang="en-US" sz="1200" dirty="0" smtClean="0"/>
          </a:p>
          <a:p>
            <a:pPr marL="0" indent="0">
              <a:buNone/>
            </a:pPr>
            <a:r>
              <a:rPr lang="en-US" sz="1200" dirty="0" smtClean="0"/>
              <a:t>         - </a:t>
            </a:r>
            <a:r>
              <a:rPr lang="en-US" sz="1200" dirty="0"/>
              <a:t>Training accuracy: Reached near-perfect levels  </a:t>
            </a:r>
            <a:endParaRPr lang="en-US" sz="1200" dirty="0" smtClean="0"/>
          </a:p>
          <a:p>
            <a:pPr marL="0" indent="0">
              <a:buNone/>
            </a:pPr>
            <a:r>
              <a:rPr lang="en-US" sz="1200" dirty="0" smtClean="0"/>
              <a:t>         - </a:t>
            </a:r>
            <a:r>
              <a:rPr lang="en-US" sz="1200" dirty="0"/>
              <a:t>Validation accuracy: Also reached near-perfect </a:t>
            </a:r>
            <a:r>
              <a:rPr lang="en-US" sz="1200" dirty="0" smtClean="0"/>
              <a:t>levels</a:t>
            </a:r>
          </a:p>
          <a:p>
            <a:pPr marL="0" indent="0">
              <a:buNone/>
            </a:pPr>
            <a:r>
              <a:rPr lang="en-US" sz="1200" dirty="0" smtClean="0"/>
              <a:t>         - </a:t>
            </a:r>
            <a:r>
              <a:rPr lang="en-US" sz="1200" dirty="0"/>
              <a:t>Performance monitored using </a:t>
            </a:r>
            <a:r>
              <a:rPr lang="en-US" sz="1200" dirty="0" err="1"/>
              <a:t>TensorBoard</a:t>
            </a:r>
            <a:r>
              <a:rPr lang="en-US" sz="1200" dirty="0"/>
              <a:t> </a:t>
            </a:r>
            <a:r>
              <a:rPr lang="en-US" sz="1200" dirty="0" smtClean="0"/>
              <a:t>callbacks</a:t>
            </a:r>
          </a:p>
        </p:txBody>
      </p:sp>
    </p:spTree>
    <p:extLst>
      <p:ext uri="{BB962C8B-B14F-4D97-AF65-F5344CB8AC3E}">
        <p14:creationId xmlns:p14="http://schemas.microsoft.com/office/powerpoint/2010/main" val="235743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normAutofit/>
          </a:bodyPr>
          <a:lstStyle/>
          <a:p>
            <a:r>
              <a:rPr lang="en-IN" b="1" dirty="0">
                <a:solidFill>
                  <a:schemeClr val="bg1"/>
                </a:solidFill>
                <a:latin typeface="Georgia" panose="02040502050405020303" pitchFamily="18" charset="0"/>
              </a:rPr>
              <a:t>Methods</a:t>
            </a:r>
          </a:p>
        </p:txBody>
      </p:sp>
      <p:sp>
        <p:nvSpPr>
          <p:cNvPr id="3" name="Content Placeholder 2"/>
          <p:cNvSpPr>
            <a:spLocks noGrp="1"/>
          </p:cNvSpPr>
          <p:nvPr>
            <p:ph idx="1"/>
          </p:nvPr>
        </p:nvSpPr>
        <p:spPr/>
        <p:txBody>
          <a:bodyPr>
            <a:normAutofit/>
          </a:bodyPr>
          <a:lstStyle/>
          <a:p>
            <a:r>
              <a:rPr lang="en-US" sz="1200" b="1" dirty="0"/>
              <a:t>Model Evaluation :</a:t>
            </a:r>
          </a:p>
          <a:p>
            <a:pPr marL="0" indent="0">
              <a:buNone/>
            </a:pPr>
            <a:r>
              <a:rPr lang="en-US" sz="1200" b="1" dirty="0"/>
              <a:t>      </a:t>
            </a:r>
            <a:r>
              <a:rPr lang="en-US" sz="1200" dirty="0"/>
              <a:t>Evaluating the model's performance using metrics such as accuracy, Loss precision, and recall.</a:t>
            </a:r>
          </a:p>
          <a:p>
            <a:r>
              <a:rPr lang="en-US" sz="1200" b="1" dirty="0"/>
              <a:t>Model Testing : </a:t>
            </a:r>
          </a:p>
          <a:p>
            <a:pPr marL="0" indent="0">
              <a:buNone/>
            </a:pPr>
            <a:r>
              <a:rPr lang="en-US" sz="1200" dirty="0"/>
              <a:t>      Testing the model with new data to assess its generalization capabilities.</a:t>
            </a:r>
          </a:p>
          <a:p>
            <a:r>
              <a:rPr lang="en-US" sz="1200" b="1" dirty="0"/>
              <a:t>  Model Saving : </a:t>
            </a:r>
          </a:p>
          <a:p>
            <a:pPr marL="0" indent="0">
              <a:buNone/>
            </a:pPr>
            <a:r>
              <a:rPr lang="en-US" sz="1200" dirty="0"/>
              <a:t>       </a:t>
            </a:r>
            <a:r>
              <a:rPr lang="en-US" sz="1200" dirty="0" smtClean="0"/>
              <a:t> - Saving </a:t>
            </a:r>
            <a:r>
              <a:rPr lang="en-US" sz="1200" dirty="0"/>
              <a:t>the trained model for future use.</a:t>
            </a:r>
          </a:p>
          <a:p>
            <a:pPr marL="0" indent="0">
              <a:buNone/>
            </a:pPr>
            <a:r>
              <a:rPr lang="en-US" sz="1200" dirty="0"/>
              <a:t>       </a:t>
            </a:r>
            <a:r>
              <a:rPr lang="en-US" sz="1200" dirty="0" smtClean="0"/>
              <a:t> - </a:t>
            </a:r>
            <a:r>
              <a:rPr lang="en-US" sz="1200" dirty="0"/>
              <a:t>Saved the model in HDF5 format</a:t>
            </a:r>
          </a:p>
          <a:p>
            <a:pPr marL="0" indent="0">
              <a:buNone/>
            </a:pPr>
            <a:r>
              <a:rPr lang="en-US" sz="1200" dirty="0"/>
              <a:t>       </a:t>
            </a:r>
            <a:endParaRPr lang="en-IN" sz="1200" dirty="0"/>
          </a:p>
        </p:txBody>
      </p:sp>
    </p:spTree>
    <p:extLst>
      <p:ext uri="{BB962C8B-B14F-4D97-AF65-F5344CB8AC3E}">
        <p14:creationId xmlns:p14="http://schemas.microsoft.com/office/powerpoint/2010/main" val="3174286352"/>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6C2B43"/>
      </a:accent1>
      <a:accent2>
        <a:srgbClr val="DF3621"/>
      </a:accent2>
      <a:accent3>
        <a:srgbClr val="FD9E01"/>
      </a:accent3>
      <a:accent4>
        <a:srgbClr val="94BA46"/>
      </a:accent4>
      <a:accent5>
        <a:srgbClr val="00B09B"/>
      </a:accent5>
      <a:accent6>
        <a:srgbClr val="0178BC"/>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TotalTime>
  <Words>1170</Words>
  <Application>Microsoft Office PowerPoint</Application>
  <PresentationFormat>Widescreen</PresentationFormat>
  <Paragraphs>174</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맑은 고딕</vt:lpstr>
      <vt:lpstr>Arial</vt:lpstr>
      <vt:lpstr>Calibri</vt:lpstr>
      <vt:lpstr>Calibri Light</vt:lpstr>
      <vt:lpstr>Candara</vt:lpstr>
      <vt:lpstr>Fira Sans Extra Condensed</vt:lpstr>
      <vt:lpstr>Georgia</vt:lpstr>
      <vt:lpstr>Georgia Pro Cond</vt:lpstr>
      <vt:lpstr>Georgia Pro Light</vt:lpstr>
      <vt:lpstr>Wingdings</vt:lpstr>
      <vt:lpstr>Office Theme</vt:lpstr>
      <vt:lpstr>PowerPoint Presentation</vt:lpstr>
      <vt:lpstr>PowerPoint Presentation</vt:lpstr>
      <vt:lpstr>PowerPoint Presentation</vt:lpstr>
      <vt:lpstr>           1. About</vt:lpstr>
      <vt:lpstr>           1.2 Deep Learning</vt:lpstr>
      <vt:lpstr>           1.2 CNN</vt:lpstr>
      <vt:lpstr>Tools</vt:lpstr>
      <vt:lpstr>Methods</vt:lpstr>
      <vt:lpstr>Methods</vt:lpstr>
      <vt:lpstr>Results</vt:lpstr>
      <vt:lpstr>Results</vt:lpstr>
      <vt:lpstr>Results</vt:lpstr>
      <vt:lpstr>Results</vt:lpstr>
      <vt:lpstr>Conclusion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sandysanthiya1234@outlook.com</dc:creator>
  <cp:lastModifiedBy>farhan</cp:lastModifiedBy>
  <cp:revision>38</cp:revision>
  <dcterms:created xsi:type="dcterms:W3CDTF">2021-10-29T04:24:06Z</dcterms:created>
  <dcterms:modified xsi:type="dcterms:W3CDTF">2024-07-30T08:54:53Z</dcterms:modified>
</cp:coreProperties>
</file>